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0"/>
  </p:notesMasterIdLst>
  <p:handoutMasterIdLst>
    <p:handoutMasterId r:id="rId81"/>
  </p:handoutMasterIdLst>
  <p:sldIdLst>
    <p:sldId id="424" r:id="rId5"/>
    <p:sldId id="425" r:id="rId6"/>
    <p:sldId id="426" r:id="rId7"/>
    <p:sldId id="428" r:id="rId8"/>
    <p:sldId id="433" r:id="rId9"/>
    <p:sldId id="581" r:id="rId10"/>
    <p:sldId id="546" r:id="rId11"/>
    <p:sldId id="582" r:id="rId12"/>
    <p:sldId id="492" r:id="rId13"/>
    <p:sldId id="559" r:id="rId14"/>
    <p:sldId id="561" r:id="rId15"/>
    <p:sldId id="694" r:id="rId16"/>
    <p:sldId id="468" r:id="rId17"/>
    <p:sldId id="551" r:id="rId18"/>
    <p:sldId id="562" r:id="rId19"/>
    <p:sldId id="563" r:id="rId20"/>
    <p:sldId id="579" r:id="rId21"/>
    <p:sldId id="583" r:id="rId22"/>
    <p:sldId id="584" r:id="rId23"/>
    <p:sldId id="585" r:id="rId24"/>
    <p:sldId id="586" r:id="rId25"/>
    <p:sldId id="692" r:id="rId26"/>
    <p:sldId id="564" r:id="rId27"/>
    <p:sldId id="587" r:id="rId28"/>
    <p:sldId id="565" r:id="rId29"/>
    <p:sldId id="684" r:id="rId30"/>
    <p:sldId id="552" r:id="rId31"/>
    <p:sldId id="612" r:id="rId32"/>
    <p:sldId id="611" r:id="rId33"/>
    <p:sldId id="686" r:id="rId34"/>
    <p:sldId id="687" r:id="rId35"/>
    <p:sldId id="358" r:id="rId36"/>
    <p:sldId id="542" r:id="rId37"/>
    <p:sldId id="589" r:id="rId38"/>
    <p:sldId id="591" r:id="rId39"/>
    <p:sldId id="592" r:id="rId40"/>
    <p:sldId id="593" r:id="rId41"/>
    <p:sldId id="594" r:id="rId42"/>
    <p:sldId id="595" r:id="rId43"/>
    <p:sldId id="596" r:id="rId44"/>
    <p:sldId id="334" r:id="rId45"/>
    <p:sldId id="597" r:id="rId46"/>
    <p:sldId id="598" r:id="rId47"/>
    <p:sldId id="397" r:id="rId48"/>
    <p:sldId id="599" r:id="rId49"/>
    <p:sldId id="600" r:id="rId50"/>
    <p:sldId id="601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3" r:id="rId60"/>
    <p:sldId id="614" r:id="rId61"/>
    <p:sldId id="577" r:id="rId62"/>
    <p:sldId id="487" r:id="rId63"/>
    <p:sldId id="545" r:id="rId64"/>
    <p:sldId id="670" r:id="rId65"/>
    <p:sldId id="671" r:id="rId66"/>
    <p:sldId id="673" r:id="rId67"/>
    <p:sldId id="622" r:id="rId68"/>
    <p:sldId id="679" r:id="rId69"/>
    <p:sldId id="682" r:id="rId70"/>
    <p:sldId id="636" r:id="rId71"/>
    <p:sldId id="689" r:id="rId72"/>
    <p:sldId id="637" r:id="rId73"/>
    <p:sldId id="674" r:id="rId74"/>
    <p:sldId id="675" r:id="rId75"/>
    <p:sldId id="653" r:id="rId76"/>
    <p:sldId id="691" r:id="rId77"/>
    <p:sldId id="654" r:id="rId78"/>
    <p:sldId id="668" r:id="rId79"/>
  </p:sldIdLst>
  <p:sldSz cx="9144000" cy="5143500" type="screen16x9"/>
  <p:notesSz cx="7010400" cy="9296400"/>
  <p:custDataLst>
    <p:tags r:id="rId8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1E1D"/>
    <a:srgbClr val="7E2C2A"/>
    <a:srgbClr val="A43936"/>
    <a:srgbClr val="B7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8992" autoAdjust="0"/>
  </p:normalViewPr>
  <p:slideViewPr>
    <p:cSldViewPr snapToGrid="0">
      <p:cViewPr varScale="1">
        <p:scale>
          <a:sx n="155" d="100"/>
          <a:sy n="155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7BD74-E73A-459A-B73A-DC601561A5F9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AAA6D-3AF7-46BA-ABAD-C7103A288446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FACET</a:t>
          </a:r>
        </a:p>
        <a:p>
          <a:r>
            <a:rPr lang="en-US" dirty="0" smtClean="0"/>
            <a:t>EXEMPT</a:t>
          </a:r>
          <a:endParaRPr lang="en-US" dirty="0"/>
        </a:p>
      </dgm:t>
    </dgm:pt>
    <dgm:pt modelId="{B542209D-FE23-4D0F-9134-3933E154822D}" type="parTrans" cxnId="{FB22441E-2580-4F71-9997-59D0AB3F36EB}">
      <dgm:prSet/>
      <dgm:spPr/>
      <dgm:t>
        <a:bodyPr/>
        <a:lstStyle/>
        <a:p>
          <a:endParaRPr lang="en-US"/>
        </a:p>
      </dgm:t>
    </dgm:pt>
    <dgm:pt modelId="{63FA8F72-8172-4245-8D25-2597A753FDFC}" type="sibTrans" cxnId="{FB22441E-2580-4F71-9997-59D0AB3F36EB}">
      <dgm:prSet/>
      <dgm:spPr/>
      <dgm:t>
        <a:bodyPr/>
        <a:lstStyle/>
        <a:p>
          <a:endParaRPr lang="en-US"/>
        </a:p>
      </dgm:t>
    </dgm:pt>
    <dgm:pt modelId="{41DD3E16-0077-4FD8-84DA-2349371D7D83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Employee Data</a:t>
          </a:r>
          <a:endParaRPr lang="en-US" dirty="0"/>
        </a:p>
      </dgm:t>
    </dgm:pt>
    <dgm:pt modelId="{A747B959-4221-4AC2-84EF-B39C466B15E2}" type="parTrans" cxnId="{60246AFD-24F4-411B-8668-ED08CE4DA02A}">
      <dgm:prSet/>
      <dgm:spPr/>
      <dgm:t>
        <a:bodyPr/>
        <a:lstStyle/>
        <a:p>
          <a:endParaRPr lang="en-US"/>
        </a:p>
      </dgm:t>
    </dgm:pt>
    <dgm:pt modelId="{CDBB9C62-C4A4-485C-9FCF-873905E77F69}" type="sibTrans" cxnId="{60246AFD-24F4-411B-8668-ED08CE4DA02A}">
      <dgm:prSet/>
      <dgm:spPr/>
      <dgm:t>
        <a:bodyPr/>
        <a:lstStyle/>
        <a:p>
          <a:endParaRPr lang="en-US"/>
        </a:p>
      </dgm:t>
    </dgm:pt>
    <dgm:pt modelId="{427B72A0-8E19-45A1-BEE8-F8BB180BCD37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Payroll Data</a:t>
          </a:r>
          <a:endParaRPr lang="en-US" dirty="0"/>
        </a:p>
      </dgm:t>
    </dgm:pt>
    <dgm:pt modelId="{4FA5310E-4AF1-43FD-8C5C-10BA1293FCAD}" type="parTrans" cxnId="{ED6B3C09-5360-4731-BC7B-F95DF9748108}">
      <dgm:prSet/>
      <dgm:spPr/>
      <dgm:t>
        <a:bodyPr/>
        <a:lstStyle/>
        <a:p>
          <a:endParaRPr lang="en-US"/>
        </a:p>
      </dgm:t>
    </dgm:pt>
    <dgm:pt modelId="{80AE6CD3-2B9E-47CE-92AD-0CE4F95DAFB7}" type="sibTrans" cxnId="{ED6B3C09-5360-4731-BC7B-F95DF9748108}">
      <dgm:prSet/>
      <dgm:spPr/>
      <dgm:t>
        <a:bodyPr/>
        <a:lstStyle/>
        <a:p>
          <a:endParaRPr lang="en-US"/>
        </a:p>
      </dgm:t>
    </dgm:pt>
    <dgm:pt modelId="{72F1F0D3-35A1-46C8-A231-B9A0143DB6E7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Sponsored Project Data</a:t>
          </a:r>
          <a:endParaRPr lang="en-US" dirty="0"/>
        </a:p>
      </dgm:t>
    </dgm:pt>
    <dgm:pt modelId="{44376D13-400C-4BCD-82E2-C563837A50A1}" type="parTrans" cxnId="{905F8AEB-2444-42A8-B0A7-D3205B16E1CB}">
      <dgm:prSet/>
      <dgm:spPr/>
      <dgm:t>
        <a:bodyPr/>
        <a:lstStyle/>
        <a:p>
          <a:endParaRPr lang="en-US"/>
        </a:p>
      </dgm:t>
    </dgm:pt>
    <dgm:pt modelId="{B3F88476-3F6E-448F-8694-FCCD63141DA5}" type="sibTrans" cxnId="{905F8AEB-2444-42A8-B0A7-D3205B16E1CB}">
      <dgm:prSet/>
      <dgm:spPr/>
      <dgm:t>
        <a:bodyPr/>
        <a:lstStyle/>
        <a:p>
          <a:endParaRPr lang="en-US"/>
        </a:p>
      </dgm:t>
    </dgm:pt>
    <dgm:pt modelId="{8BFAC3AB-F279-4361-87FD-CB7A6B6B9E4D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Student Central (Course Data)</a:t>
          </a:r>
          <a:endParaRPr lang="en-US" dirty="0"/>
        </a:p>
      </dgm:t>
    </dgm:pt>
    <dgm:pt modelId="{E887B518-C0B0-4C18-9403-98AB1786E484}" type="parTrans" cxnId="{7A12EE21-8997-492F-972D-F02AFA4A0BDF}">
      <dgm:prSet/>
      <dgm:spPr/>
      <dgm:t>
        <a:bodyPr/>
        <a:lstStyle/>
        <a:p>
          <a:endParaRPr lang="en-US"/>
        </a:p>
      </dgm:t>
    </dgm:pt>
    <dgm:pt modelId="{6CE1455B-E759-4699-B4BC-25100215002F}" type="sibTrans" cxnId="{7A12EE21-8997-492F-972D-F02AFA4A0BDF}">
      <dgm:prSet/>
      <dgm:spPr/>
      <dgm:t>
        <a:bodyPr/>
        <a:lstStyle/>
        <a:p>
          <a:endParaRPr lang="en-US"/>
        </a:p>
      </dgm:t>
    </dgm:pt>
    <dgm:pt modelId="{52308FAB-617A-4109-AC4C-FF3A1DDC308F}" type="pres">
      <dgm:prSet presAssocID="{D9B7BD74-E73A-459A-B73A-DC601561A5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C72CC-34FC-4261-A31B-6CAC346D3CDA}" type="pres">
      <dgm:prSet presAssocID="{AE1AAA6D-3AF7-46BA-ABAD-C7103A288446}" presName="centerShape" presStyleLbl="node0" presStyleIdx="0" presStyleCnt="1" custLinFactNeighborX="3103" custLinFactNeighborY="-24765"/>
      <dgm:spPr/>
      <dgm:t>
        <a:bodyPr/>
        <a:lstStyle/>
        <a:p>
          <a:endParaRPr lang="en-US"/>
        </a:p>
      </dgm:t>
    </dgm:pt>
    <dgm:pt modelId="{09A19524-023B-4BEE-A7E5-68C382A3C987}" type="pres">
      <dgm:prSet presAssocID="{A747B959-4221-4AC2-84EF-B39C466B15E2}" presName="parTrans" presStyleLbl="bgSibTrans2D1" presStyleIdx="0" presStyleCnt="4" custAng="516974" custScaleX="67827" custScaleY="120170" custLinFactNeighborX="20075" custLinFactNeighborY="-48884"/>
      <dgm:spPr/>
      <dgm:t>
        <a:bodyPr/>
        <a:lstStyle/>
        <a:p>
          <a:endParaRPr lang="en-US"/>
        </a:p>
      </dgm:t>
    </dgm:pt>
    <dgm:pt modelId="{76747F8B-8C21-4C45-985E-34461CA30F67}" type="pres">
      <dgm:prSet presAssocID="{41DD3E16-0077-4FD8-84DA-2349371D7D83}" presName="node" presStyleLbl="node1" presStyleIdx="0" presStyleCnt="4" custRadScaleRad="106397" custRadScaleInc="-4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1717-07C9-4F10-94A3-38073325EFD2}" type="pres">
      <dgm:prSet presAssocID="{4FA5310E-4AF1-43FD-8C5C-10BA1293FCAD}" presName="parTrans" presStyleLbl="bgSibTrans2D1" presStyleIdx="1" presStyleCnt="4" custScaleX="105688" custLinFactNeighborX="1562" custLinFactNeighborY="26887"/>
      <dgm:spPr/>
      <dgm:t>
        <a:bodyPr/>
        <a:lstStyle/>
        <a:p>
          <a:endParaRPr lang="en-US"/>
        </a:p>
      </dgm:t>
    </dgm:pt>
    <dgm:pt modelId="{B90E884D-3969-431E-B305-4FF9652BAF3A}" type="pres">
      <dgm:prSet presAssocID="{427B72A0-8E19-45A1-BEE8-F8BB180BCD37}" presName="node" presStyleLbl="node1" presStyleIdx="1" presStyleCnt="4" custRadScaleRad="135307" custRadScaleInc="-5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58FF-0A4D-4B4A-8D9C-41B8D29D6A9F}" type="pres">
      <dgm:prSet presAssocID="{44376D13-400C-4BCD-82E2-C563837A50A1}" presName="parTrans" presStyleLbl="bgSibTrans2D1" presStyleIdx="2" presStyleCnt="4" custScaleX="75946" custScaleY="92945" custLinFactNeighborX="-15495" custLinFactNeighborY="39130"/>
      <dgm:spPr/>
      <dgm:t>
        <a:bodyPr/>
        <a:lstStyle/>
        <a:p>
          <a:endParaRPr lang="en-US"/>
        </a:p>
      </dgm:t>
    </dgm:pt>
    <dgm:pt modelId="{9D7F8AC5-2EF8-41EC-B056-97765671A336}" type="pres">
      <dgm:prSet presAssocID="{72F1F0D3-35A1-46C8-A231-B9A0143DB6E7}" presName="node" presStyleLbl="node1" presStyleIdx="2" presStyleCnt="4" custRadScaleRad="150298" custRadScaleInc="68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CB1E6-1FCE-48A6-8FC8-B97EFF13150D}" type="pres">
      <dgm:prSet presAssocID="{E887B518-C0B0-4C18-9403-98AB1786E484}" presName="parTrans" presStyleLbl="bgSibTrans2D1" presStyleIdx="3" presStyleCnt="4" custAng="20862673" custLinFactNeighborX="-4534" custLinFactNeighborY="-34775"/>
      <dgm:spPr/>
      <dgm:t>
        <a:bodyPr/>
        <a:lstStyle/>
        <a:p>
          <a:endParaRPr lang="en-US"/>
        </a:p>
      </dgm:t>
    </dgm:pt>
    <dgm:pt modelId="{5D5D65E9-BE21-4103-9F83-A25636B8F624}" type="pres">
      <dgm:prSet presAssocID="{8BFAC3AB-F279-4361-87FD-CB7A6B6B9E4D}" presName="node" presStyleLbl="node1" presStyleIdx="3" presStyleCnt="4" custRadScaleRad="122522" custRadScaleInc="4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2441E-2580-4F71-9997-59D0AB3F36EB}" srcId="{D9B7BD74-E73A-459A-B73A-DC601561A5F9}" destId="{AE1AAA6D-3AF7-46BA-ABAD-C7103A288446}" srcOrd="0" destOrd="0" parTransId="{B542209D-FE23-4D0F-9134-3933E154822D}" sibTransId="{63FA8F72-8172-4245-8D25-2597A753FDFC}"/>
    <dgm:cxn modelId="{F1F450A9-2840-4035-95D8-C17692757765}" type="presOf" srcId="{427B72A0-8E19-45A1-BEE8-F8BB180BCD37}" destId="{B90E884D-3969-431E-B305-4FF9652BAF3A}" srcOrd="0" destOrd="0" presId="urn:microsoft.com/office/officeart/2005/8/layout/radial4"/>
    <dgm:cxn modelId="{905F8AEB-2444-42A8-B0A7-D3205B16E1CB}" srcId="{AE1AAA6D-3AF7-46BA-ABAD-C7103A288446}" destId="{72F1F0D3-35A1-46C8-A231-B9A0143DB6E7}" srcOrd="2" destOrd="0" parTransId="{44376D13-400C-4BCD-82E2-C563837A50A1}" sibTransId="{B3F88476-3F6E-448F-8694-FCCD63141DA5}"/>
    <dgm:cxn modelId="{EF30C333-E678-4131-9A09-F21973073287}" type="presOf" srcId="{4FA5310E-4AF1-43FD-8C5C-10BA1293FCAD}" destId="{DF7E1717-07C9-4F10-94A3-38073325EFD2}" srcOrd="0" destOrd="0" presId="urn:microsoft.com/office/officeart/2005/8/layout/radial4"/>
    <dgm:cxn modelId="{27018C53-A2E6-45C7-9998-5BC8F4304966}" type="presOf" srcId="{44376D13-400C-4BCD-82E2-C563837A50A1}" destId="{494F58FF-0A4D-4B4A-8D9C-41B8D29D6A9F}" srcOrd="0" destOrd="0" presId="urn:microsoft.com/office/officeart/2005/8/layout/radial4"/>
    <dgm:cxn modelId="{ED6B3C09-5360-4731-BC7B-F95DF9748108}" srcId="{AE1AAA6D-3AF7-46BA-ABAD-C7103A288446}" destId="{427B72A0-8E19-45A1-BEE8-F8BB180BCD37}" srcOrd="1" destOrd="0" parTransId="{4FA5310E-4AF1-43FD-8C5C-10BA1293FCAD}" sibTransId="{80AE6CD3-2B9E-47CE-92AD-0CE4F95DAFB7}"/>
    <dgm:cxn modelId="{E9B025AC-2D4C-4831-8E55-2F99C518689B}" type="presOf" srcId="{D9B7BD74-E73A-459A-B73A-DC601561A5F9}" destId="{52308FAB-617A-4109-AC4C-FF3A1DDC308F}" srcOrd="0" destOrd="0" presId="urn:microsoft.com/office/officeart/2005/8/layout/radial4"/>
    <dgm:cxn modelId="{F672EC6B-34B7-4AEE-97F7-F1D33B923A30}" type="presOf" srcId="{41DD3E16-0077-4FD8-84DA-2349371D7D83}" destId="{76747F8B-8C21-4C45-985E-34461CA30F67}" srcOrd="0" destOrd="0" presId="urn:microsoft.com/office/officeart/2005/8/layout/radial4"/>
    <dgm:cxn modelId="{7E6A2142-189F-465B-A9A2-90E46230E58C}" type="presOf" srcId="{72F1F0D3-35A1-46C8-A231-B9A0143DB6E7}" destId="{9D7F8AC5-2EF8-41EC-B056-97765671A336}" srcOrd="0" destOrd="0" presId="urn:microsoft.com/office/officeart/2005/8/layout/radial4"/>
    <dgm:cxn modelId="{60246AFD-24F4-411B-8668-ED08CE4DA02A}" srcId="{AE1AAA6D-3AF7-46BA-ABAD-C7103A288446}" destId="{41DD3E16-0077-4FD8-84DA-2349371D7D83}" srcOrd="0" destOrd="0" parTransId="{A747B959-4221-4AC2-84EF-B39C466B15E2}" sibTransId="{CDBB9C62-C4A4-485C-9FCF-873905E77F69}"/>
    <dgm:cxn modelId="{6BF170B5-76E9-4B90-ACFE-0FFA97859F91}" type="presOf" srcId="{8BFAC3AB-F279-4361-87FD-CB7A6B6B9E4D}" destId="{5D5D65E9-BE21-4103-9F83-A25636B8F624}" srcOrd="0" destOrd="0" presId="urn:microsoft.com/office/officeart/2005/8/layout/radial4"/>
    <dgm:cxn modelId="{8260ADAA-1C2D-4589-8E68-D3EE8DB205FA}" type="presOf" srcId="{A747B959-4221-4AC2-84EF-B39C466B15E2}" destId="{09A19524-023B-4BEE-A7E5-68C382A3C987}" srcOrd="0" destOrd="0" presId="urn:microsoft.com/office/officeart/2005/8/layout/radial4"/>
    <dgm:cxn modelId="{976DC272-2E5D-45EF-B577-6A23010A918F}" type="presOf" srcId="{E887B518-C0B0-4C18-9403-98AB1786E484}" destId="{A42CB1E6-1FCE-48A6-8FC8-B97EFF13150D}" srcOrd="0" destOrd="0" presId="urn:microsoft.com/office/officeart/2005/8/layout/radial4"/>
    <dgm:cxn modelId="{7A12EE21-8997-492F-972D-F02AFA4A0BDF}" srcId="{AE1AAA6D-3AF7-46BA-ABAD-C7103A288446}" destId="{8BFAC3AB-F279-4361-87FD-CB7A6B6B9E4D}" srcOrd="3" destOrd="0" parTransId="{E887B518-C0B0-4C18-9403-98AB1786E484}" sibTransId="{6CE1455B-E759-4699-B4BC-25100215002F}"/>
    <dgm:cxn modelId="{E8CE3F1A-04CB-41B1-8F0F-0610416CBD21}" type="presOf" srcId="{AE1AAA6D-3AF7-46BA-ABAD-C7103A288446}" destId="{69FC72CC-34FC-4261-A31B-6CAC346D3CDA}" srcOrd="0" destOrd="0" presId="urn:microsoft.com/office/officeart/2005/8/layout/radial4"/>
    <dgm:cxn modelId="{1855BF37-A08D-4056-95F6-854F2B933226}" type="presParOf" srcId="{52308FAB-617A-4109-AC4C-FF3A1DDC308F}" destId="{69FC72CC-34FC-4261-A31B-6CAC346D3CDA}" srcOrd="0" destOrd="0" presId="urn:microsoft.com/office/officeart/2005/8/layout/radial4"/>
    <dgm:cxn modelId="{E9086F00-B1DE-4310-888B-6B6CC9F75784}" type="presParOf" srcId="{52308FAB-617A-4109-AC4C-FF3A1DDC308F}" destId="{09A19524-023B-4BEE-A7E5-68C382A3C987}" srcOrd="1" destOrd="0" presId="urn:microsoft.com/office/officeart/2005/8/layout/radial4"/>
    <dgm:cxn modelId="{FE821767-DE8C-4325-B242-10EEC134C1BF}" type="presParOf" srcId="{52308FAB-617A-4109-AC4C-FF3A1DDC308F}" destId="{76747F8B-8C21-4C45-985E-34461CA30F67}" srcOrd="2" destOrd="0" presId="urn:microsoft.com/office/officeart/2005/8/layout/radial4"/>
    <dgm:cxn modelId="{783226A9-EA33-4176-A21B-7D260754A81D}" type="presParOf" srcId="{52308FAB-617A-4109-AC4C-FF3A1DDC308F}" destId="{DF7E1717-07C9-4F10-94A3-38073325EFD2}" srcOrd="3" destOrd="0" presId="urn:microsoft.com/office/officeart/2005/8/layout/radial4"/>
    <dgm:cxn modelId="{BD9768FF-B5B0-4613-AA02-27E21F4A4807}" type="presParOf" srcId="{52308FAB-617A-4109-AC4C-FF3A1DDC308F}" destId="{B90E884D-3969-431E-B305-4FF9652BAF3A}" srcOrd="4" destOrd="0" presId="urn:microsoft.com/office/officeart/2005/8/layout/radial4"/>
    <dgm:cxn modelId="{5CA4376E-D845-4594-B44C-50BF9BA17E71}" type="presParOf" srcId="{52308FAB-617A-4109-AC4C-FF3A1DDC308F}" destId="{494F58FF-0A4D-4B4A-8D9C-41B8D29D6A9F}" srcOrd="5" destOrd="0" presId="urn:microsoft.com/office/officeart/2005/8/layout/radial4"/>
    <dgm:cxn modelId="{FD01A74C-4784-4937-8F8F-C8B8367EE7E5}" type="presParOf" srcId="{52308FAB-617A-4109-AC4C-FF3A1DDC308F}" destId="{9D7F8AC5-2EF8-41EC-B056-97765671A336}" srcOrd="6" destOrd="0" presId="urn:microsoft.com/office/officeart/2005/8/layout/radial4"/>
    <dgm:cxn modelId="{EEBB3EFB-2641-4CD8-979F-2AE2CD26AFAE}" type="presParOf" srcId="{52308FAB-617A-4109-AC4C-FF3A1DDC308F}" destId="{A42CB1E6-1FCE-48A6-8FC8-B97EFF13150D}" srcOrd="7" destOrd="0" presId="urn:microsoft.com/office/officeart/2005/8/layout/radial4"/>
    <dgm:cxn modelId="{662DFD73-CDCF-4AAE-8634-14B81146479E}" type="presParOf" srcId="{52308FAB-617A-4109-AC4C-FF3A1DDC308F}" destId="{5D5D65E9-BE21-4103-9F83-A25636B8F62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0C357-E541-4455-9AB2-361E0F34AF4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E05DB5F1-C631-4412-9848-4F83B61EC6A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1: ERP</a:t>
          </a:r>
          <a:endParaRPr lang="en-US" dirty="0"/>
        </a:p>
      </dgm:t>
    </dgm:pt>
    <dgm:pt modelId="{C54731A5-8AC8-4DCB-AEC9-1EB8A1F3D83C}" type="parTrans" cxnId="{D4338C0B-C79F-41A5-99BB-27E483DE6D53}">
      <dgm:prSet/>
      <dgm:spPr/>
      <dgm:t>
        <a:bodyPr/>
        <a:lstStyle/>
        <a:p>
          <a:endParaRPr lang="en-US"/>
        </a:p>
      </dgm:t>
    </dgm:pt>
    <dgm:pt modelId="{8F9978FD-AB8C-4172-AB6C-A5CCC5279856}" type="sibTrans" cxnId="{D4338C0B-C79F-41A5-99BB-27E483DE6D53}">
      <dgm:prSet/>
      <dgm:spPr/>
      <dgm:t>
        <a:bodyPr/>
        <a:lstStyle/>
        <a:p>
          <a:endParaRPr lang="en-US"/>
        </a:p>
      </dgm:t>
    </dgm:pt>
    <dgm:pt modelId="{BBFBDC86-7525-40AE-B4F0-916D9781147B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2: IR</a:t>
          </a:r>
          <a:endParaRPr lang="en-US" dirty="0"/>
        </a:p>
      </dgm:t>
    </dgm:pt>
    <dgm:pt modelId="{18AEE5F8-CC93-40B9-9D38-5E5DC43D074F}" type="parTrans" cxnId="{C10CA762-BA89-45BF-939A-7567CF4D38AB}">
      <dgm:prSet/>
      <dgm:spPr/>
      <dgm:t>
        <a:bodyPr/>
        <a:lstStyle/>
        <a:p>
          <a:endParaRPr lang="en-US"/>
        </a:p>
      </dgm:t>
    </dgm:pt>
    <dgm:pt modelId="{8537E06B-46DF-4952-82EB-33B2F8F43A17}" type="sibTrans" cxnId="{C10CA762-BA89-45BF-939A-7567CF4D38AB}">
      <dgm:prSet/>
      <dgm:spPr/>
      <dgm:t>
        <a:bodyPr/>
        <a:lstStyle/>
        <a:p>
          <a:endParaRPr lang="en-US"/>
        </a:p>
      </dgm:t>
    </dgm:pt>
    <dgm:pt modelId="{C07CD18F-E07B-4807-A969-53383F07D0F7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3: FACET REP</a:t>
          </a:r>
          <a:endParaRPr lang="en-US" dirty="0"/>
        </a:p>
      </dgm:t>
    </dgm:pt>
    <dgm:pt modelId="{7C2B2C34-A273-4FB9-A21A-7BBB6926D955}" type="parTrans" cxnId="{BED4E75B-D6BB-44E9-9337-CDCD9809C9A2}">
      <dgm:prSet/>
      <dgm:spPr/>
      <dgm:t>
        <a:bodyPr/>
        <a:lstStyle/>
        <a:p>
          <a:endParaRPr lang="en-US"/>
        </a:p>
      </dgm:t>
    </dgm:pt>
    <dgm:pt modelId="{9CD17DBA-94DD-493B-830F-44025DE6367D}" type="sibTrans" cxnId="{BED4E75B-D6BB-44E9-9337-CDCD9809C9A2}">
      <dgm:prSet/>
      <dgm:spPr/>
      <dgm:t>
        <a:bodyPr/>
        <a:lstStyle/>
        <a:p>
          <a:endParaRPr lang="en-US"/>
        </a:p>
      </dgm:t>
    </dgm:pt>
    <dgm:pt modelId="{78E5B22E-1320-4FD7-9AC8-11F07F6C460A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4: Employee/KP</a:t>
          </a:r>
          <a:endParaRPr lang="en-US" dirty="0"/>
        </a:p>
      </dgm:t>
    </dgm:pt>
    <dgm:pt modelId="{C69F2656-EE90-4F17-8400-DE5AA9463C59}" type="parTrans" cxnId="{90AF3D86-6318-4E4F-8219-EFD18F18867F}">
      <dgm:prSet/>
      <dgm:spPr/>
      <dgm:t>
        <a:bodyPr/>
        <a:lstStyle/>
        <a:p>
          <a:endParaRPr lang="en-US"/>
        </a:p>
      </dgm:t>
    </dgm:pt>
    <dgm:pt modelId="{8C3C68ED-9E1F-4751-BDFA-D1EA6C4A8193}" type="sibTrans" cxnId="{90AF3D86-6318-4E4F-8219-EFD18F18867F}">
      <dgm:prSet/>
      <dgm:spPr/>
      <dgm:t>
        <a:bodyPr/>
        <a:lstStyle/>
        <a:p>
          <a:endParaRPr lang="en-US"/>
        </a:p>
      </dgm:t>
    </dgm:pt>
    <dgm:pt modelId="{4466AF65-F232-4D27-89BA-B7D606D04094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5: Review/Error Resolution </a:t>
          </a:r>
          <a:endParaRPr lang="en-US" dirty="0"/>
        </a:p>
      </dgm:t>
    </dgm:pt>
    <dgm:pt modelId="{C4F2E2CE-2BC4-4715-85D7-C5383FBBA75C}" type="parTrans" cxnId="{8D02D31A-1C37-4494-9A16-74B620837278}">
      <dgm:prSet/>
      <dgm:spPr/>
      <dgm:t>
        <a:bodyPr/>
        <a:lstStyle/>
        <a:p>
          <a:endParaRPr lang="en-US"/>
        </a:p>
      </dgm:t>
    </dgm:pt>
    <dgm:pt modelId="{D24DA5A7-8DA2-4B8C-8D98-8FD15A56B3EE}" type="sibTrans" cxnId="{8D02D31A-1C37-4494-9A16-74B620837278}">
      <dgm:prSet/>
      <dgm:spPr/>
      <dgm:t>
        <a:bodyPr/>
        <a:lstStyle/>
        <a:p>
          <a:endParaRPr lang="en-US"/>
        </a:p>
      </dgm:t>
    </dgm:pt>
    <dgm:pt modelId="{23E6AF1F-544D-42AA-BAC0-753FA30FDBD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6: Final</a:t>
          </a:r>
          <a:endParaRPr lang="en-US" dirty="0"/>
        </a:p>
      </dgm:t>
    </dgm:pt>
    <dgm:pt modelId="{8E992FEB-F457-454F-8D67-31574C523410}" type="parTrans" cxnId="{02F00160-DBC1-4B66-9E0F-3D3AB646FA95}">
      <dgm:prSet/>
      <dgm:spPr/>
      <dgm:t>
        <a:bodyPr/>
        <a:lstStyle/>
        <a:p>
          <a:endParaRPr lang="en-US"/>
        </a:p>
      </dgm:t>
    </dgm:pt>
    <dgm:pt modelId="{97921C50-673B-4758-B6E3-93FBED678A6A}" type="sibTrans" cxnId="{02F00160-DBC1-4B66-9E0F-3D3AB646FA95}">
      <dgm:prSet/>
      <dgm:spPr/>
      <dgm:t>
        <a:bodyPr/>
        <a:lstStyle/>
        <a:p>
          <a:endParaRPr lang="en-US"/>
        </a:p>
      </dgm:t>
    </dgm:pt>
    <dgm:pt modelId="{208D86A6-1486-435D-B46D-04CE2A723335}" type="pres">
      <dgm:prSet presAssocID="{1070C357-E541-4455-9AB2-361E0F34AF4B}" presName="CompostProcess" presStyleCnt="0">
        <dgm:presLayoutVars>
          <dgm:dir/>
          <dgm:resizeHandles val="exact"/>
        </dgm:presLayoutVars>
      </dgm:prSet>
      <dgm:spPr/>
    </dgm:pt>
    <dgm:pt modelId="{FCEF92A2-57BD-4CEC-8AD0-C229E3C4A1EB}" type="pres">
      <dgm:prSet presAssocID="{1070C357-E541-4455-9AB2-361E0F34AF4B}" presName="arrow" presStyleLbl="bgShp" presStyleIdx="0" presStyleCnt="1" custScaleX="117647" custLinFactNeighborX="-15359" custLinFactNeighborY="40407"/>
      <dgm:spPr/>
    </dgm:pt>
    <dgm:pt modelId="{38AE5083-CF2A-41A0-A72B-82A19174D9CD}" type="pres">
      <dgm:prSet presAssocID="{1070C357-E541-4455-9AB2-361E0F34AF4B}" presName="linearProcess" presStyleCnt="0"/>
      <dgm:spPr/>
    </dgm:pt>
    <dgm:pt modelId="{D39DB8FE-1F48-4FDC-B5B6-DCEF1447C943}" type="pres">
      <dgm:prSet presAssocID="{E05DB5F1-C631-4412-9848-4F83B61EC6A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D0BF-7B84-4988-B688-6869A16E2C5B}" type="pres">
      <dgm:prSet presAssocID="{8F9978FD-AB8C-4172-AB6C-A5CCC5279856}" presName="sibTrans" presStyleCnt="0"/>
      <dgm:spPr/>
    </dgm:pt>
    <dgm:pt modelId="{70D301D1-1704-4EFC-846D-454491F12B8D}" type="pres">
      <dgm:prSet presAssocID="{BBFBDC86-7525-40AE-B4F0-916D9781147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72469-E065-4251-AF6A-63A45E06C673}" type="pres">
      <dgm:prSet presAssocID="{8537E06B-46DF-4952-82EB-33B2F8F43A17}" presName="sibTrans" presStyleCnt="0"/>
      <dgm:spPr/>
    </dgm:pt>
    <dgm:pt modelId="{724C69D6-2287-4703-A450-DBDB8BCB4BB7}" type="pres">
      <dgm:prSet presAssocID="{C07CD18F-E07B-4807-A969-53383F07D0F7}" presName="textNode" presStyleLbl="node1" presStyleIdx="2" presStyleCnt="6" custLinFactNeighborX="23643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F509-F534-4962-80F5-003EC6A4E853}" type="pres">
      <dgm:prSet presAssocID="{9CD17DBA-94DD-493B-830F-44025DE6367D}" presName="sibTrans" presStyleCnt="0"/>
      <dgm:spPr/>
    </dgm:pt>
    <dgm:pt modelId="{ABADB972-C02F-4A23-A085-B3B97A737DE2}" type="pres">
      <dgm:prSet presAssocID="{78E5B22E-1320-4FD7-9AC8-11F07F6C460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3F006-E1A3-4435-B97A-F918CB1D4B36}" type="pres">
      <dgm:prSet presAssocID="{8C3C68ED-9E1F-4751-BDFA-D1EA6C4A8193}" presName="sibTrans" presStyleCnt="0"/>
      <dgm:spPr/>
    </dgm:pt>
    <dgm:pt modelId="{01D67E1F-9051-453D-AAA9-35DF520D8069}" type="pres">
      <dgm:prSet presAssocID="{4466AF65-F232-4D27-89BA-B7D606D0409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4AB9-1FB0-4351-8029-D3AF6821A2B6}" type="pres">
      <dgm:prSet presAssocID="{D24DA5A7-8DA2-4B8C-8D98-8FD15A56B3EE}" presName="sibTrans" presStyleCnt="0"/>
      <dgm:spPr/>
    </dgm:pt>
    <dgm:pt modelId="{1D42CE79-5906-49F1-9552-068AF26CD3C5}" type="pres">
      <dgm:prSet presAssocID="{23E6AF1F-544D-42AA-BAC0-753FA30FDBD5}" presName="textNode" presStyleLbl="node1" presStyleIdx="5" presStyleCnt="6" custLinFactNeighborX="3243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38C0B-C79F-41A5-99BB-27E483DE6D53}" srcId="{1070C357-E541-4455-9AB2-361E0F34AF4B}" destId="{E05DB5F1-C631-4412-9848-4F83B61EC6A5}" srcOrd="0" destOrd="0" parTransId="{C54731A5-8AC8-4DCB-AEC9-1EB8A1F3D83C}" sibTransId="{8F9978FD-AB8C-4172-AB6C-A5CCC5279856}"/>
    <dgm:cxn modelId="{02F00160-DBC1-4B66-9E0F-3D3AB646FA95}" srcId="{1070C357-E541-4455-9AB2-361E0F34AF4B}" destId="{23E6AF1F-544D-42AA-BAC0-753FA30FDBD5}" srcOrd="5" destOrd="0" parTransId="{8E992FEB-F457-454F-8D67-31574C523410}" sibTransId="{97921C50-673B-4758-B6E3-93FBED678A6A}"/>
    <dgm:cxn modelId="{6CFE2C23-9908-4233-819F-DAA95F3D6504}" type="presOf" srcId="{1070C357-E541-4455-9AB2-361E0F34AF4B}" destId="{208D86A6-1486-435D-B46D-04CE2A723335}" srcOrd="0" destOrd="0" presId="urn:microsoft.com/office/officeart/2005/8/layout/hProcess9"/>
    <dgm:cxn modelId="{700C5992-531E-491A-87C6-5F10575919D6}" type="presOf" srcId="{C07CD18F-E07B-4807-A969-53383F07D0F7}" destId="{724C69D6-2287-4703-A450-DBDB8BCB4BB7}" srcOrd="0" destOrd="0" presId="urn:microsoft.com/office/officeart/2005/8/layout/hProcess9"/>
    <dgm:cxn modelId="{C10CA762-BA89-45BF-939A-7567CF4D38AB}" srcId="{1070C357-E541-4455-9AB2-361E0F34AF4B}" destId="{BBFBDC86-7525-40AE-B4F0-916D9781147B}" srcOrd="1" destOrd="0" parTransId="{18AEE5F8-CC93-40B9-9D38-5E5DC43D074F}" sibTransId="{8537E06B-46DF-4952-82EB-33B2F8F43A17}"/>
    <dgm:cxn modelId="{BED4E75B-D6BB-44E9-9337-CDCD9809C9A2}" srcId="{1070C357-E541-4455-9AB2-361E0F34AF4B}" destId="{C07CD18F-E07B-4807-A969-53383F07D0F7}" srcOrd="2" destOrd="0" parTransId="{7C2B2C34-A273-4FB9-A21A-7BBB6926D955}" sibTransId="{9CD17DBA-94DD-493B-830F-44025DE6367D}"/>
    <dgm:cxn modelId="{8D02D31A-1C37-4494-9A16-74B620837278}" srcId="{1070C357-E541-4455-9AB2-361E0F34AF4B}" destId="{4466AF65-F232-4D27-89BA-B7D606D04094}" srcOrd="4" destOrd="0" parTransId="{C4F2E2CE-2BC4-4715-85D7-C5383FBBA75C}" sibTransId="{D24DA5A7-8DA2-4B8C-8D98-8FD15A56B3EE}"/>
    <dgm:cxn modelId="{90AF3D86-6318-4E4F-8219-EFD18F18867F}" srcId="{1070C357-E541-4455-9AB2-361E0F34AF4B}" destId="{78E5B22E-1320-4FD7-9AC8-11F07F6C460A}" srcOrd="3" destOrd="0" parTransId="{C69F2656-EE90-4F17-8400-DE5AA9463C59}" sibTransId="{8C3C68ED-9E1F-4751-BDFA-D1EA6C4A8193}"/>
    <dgm:cxn modelId="{53B03940-B60D-4A1A-8F56-C91F2B40A060}" type="presOf" srcId="{23E6AF1F-544D-42AA-BAC0-753FA30FDBD5}" destId="{1D42CE79-5906-49F1-9552-068AF26CD3C5}" srcOrd="0" destOrd="0" presId="urn:microsoft.com/office/officeart/2005/8/layout/hProcess9"/>
    <dgm:cxn modelId="{BAE1D91A-B13D-49E5-9B71-1547B81A5DE0}" type="presOf" srcId="{78E5B22E-1320-4FD7-9AC8-11F07F6C460A}" destId="{ABADB972-C02F-4A23-A085-B3B97A737DE2}" srcOrd="0" destOrd="0" presId="urn:microsoft.com/office/officeart/2005/8/layout/hProcess9"/>
    <dgm:cxn modelId="{4382F317-3D22-481D-AA7F-91E6D1D336E9}" type="presOf" srcId="{E05DB5F1-C631-4412-9848-4F83B61EC6A5}" destId="{D39DB8FE-1F48-4FDC-B5B6-DCEF1447C943}" srcOrd="0" destOrd="0" presId="urn:microsoft.com/office/officeart/2005/8/layout/hProcess9"/>
    <dgm:cxn modelId="{0307AAA0-7354-4543-AE3D-F99839CB572A}" type="presOf" srcId="{BBFBDC86-7525-40AE-B4F0-916D9781147B}" destId="{70D301D1-1704-4EFC-846D-454491F12B8D}" srcOrd="0" destOrd="0" presId="urn:microsoft.com/office/officeart/2005/8/layout/hProcess9"/>
    <dgm:cxn modelId="{51310C81-79D0-4E9E-8C49-B3EE759893F8}" type="presOf" srcId="{4466AF65-F232-4D27-89BA-B7D606D04094}" destId="{01D67E1F-9051-453D-AAA9-35DF520D8069}" srcOrd="0" destOrd="0" presId="urn:microsoft.com/office/officeart/2005/8/layout/hProcess9"/>
    <dgm:cxn modelId="{10AFFC0F-460E-4C1D-B69D-6D853511A947}" type="presParOf" srcId="{208D86A6-1486-435D-B46D-04CE2A723335}" destId="{FCEF92A2-57BD-4CEC-8AD0-C229E3C4A1EB}" srcOrd="0" destOrd="0" presId="urn:microsoft.com/office/officeart/2005/8/layout/hProcess9"/>
    <dgm:cxn modelId="{DD13E42B-21C6-4232-951C-042E82512DA9}" type="presParOf" srcId="{208D86A6-1486-435D-B46D-04CE2A723335}" destId="{38AE5083-CF2A-41A0-A72B-82A19174D9CD}" srcOrd="1" destOrd="0" presId="urn:microsoft.com/office/officeart/2005/8/layout/hProcess9"/>
    <dgm:cxn modelId="{9E435C83-C5DB-4987-B865-34DED153F546}" type="presParOf" srcId="{38AE5083-CF2A-41A0-A72B-82A19174D9CD}" destId="{D39DB8FE-1F48-4FDC-B5B6-DCEF1447C943}" srcOrd="0" destOrd="0" presId="urn:microsoft.com/office/officeart/2005/8/layout/hProcess9"/>
    <dgm:cxn modelId="{91926653-60FB-4DBD-BEE2-EEAAA201B5D9}" type="presParOf" srcId="{38AE5083-CF2A-41A0-A72B-82A19174D9CD}" destId="{EA62D0BF-7B84-4988-B688-6869A16E2C5B}" srcOrd="1" destOrd="0" presId="urn:microsoft.com/office/officeart/2005/8/layout/hProcess9"/>
    <dgm:cxn modelId="{B80610A0-1DEC-4E81-A207-D1AB9F1F7F07}" type="presParOf" srcId="{38AE5083-CF2A-41A0-A72B-82A19174D9CD}" destId="{70D301D1-1704-4EFC-846D-454491F12B8D}" srcOrd="2" destOrd="0" presId="urn:microsoft.com/office/officeart/2005/8/layout/hProcess9"/>
    <dgm:cxn modelId="{5440C231-F994-408E-86FC-0C350239BF60}" type="presParOf" srcId="{38AE5083-CF2A-41A0-A72B-82A19174D9CD}" destId="{CCD72469-E065-4251-AF6A-63A45E06C673}" srcOrd="3" destOrd="0" presId="urn:microsoft.com/office/officeart/2005/8/layout/hProcess9"/>
    <dgm:cxn modelId="{C778DAB1-1CF2-41ED-9078-1B879D0276DF}" type="presParOf" srcId="{38AE5083-CF2A-41A0-A72B-82A19174D9CD}" destId="{724C69D6-2287-4703-A450-DBDB8BCB4BB7}" srcOrd="4" destOrd="0" presId="urn:microsoft.com/office/officeart/2005/8/layout/hProcess9"/>
    <dgm:cxn modelId="{0AF9D1CB-DE39-45EB-A68F-8BB09407A238}" type="presParOf" srcId="{38AE5083-CF2A-41A0-A72B-82A19174D9CD}" destId="{BE79F509-F534-4962-80F5-003EC6A4E853}" srcOrd="5" destOrd="0" presId="urn:microsoft.com/office/officeart/2005/8/layout/hProcess9"/>
    <dgm:cxn modelId="{38CA59DF-1BAA-4145-8619-33C90D3CB06C}" type="presParOf" srcId="{38AE5083-CF2A-41A0-A72B-82A19174D9CD}" destId="{ABADB972-C02F-4A23-A085-B3B97A737DE2}" srcOrd="6" destOrd="0" presId="urn:microsoft.com/office/officeart/2005/8/layout/hProcess9"/>
    <dgm:cxn modelId="{8169D8AD-B848-423C-B993-21FB6AEA6D76}" type="presParOf" srcId="{38AE5083-CF2A-41A0-A72B-82A19174D9CD}" destId="{0773F006-E1A3-4435-B97A-F918CB1D4B36}" srcOrd="7" destOrd="0" presId="urn:microsoft.com/office/officeart/2005/8/layout/hProcess9"/>
    <dgm:cxn modelId="{BE713BF7-2832-4816-963B-A572ED596A4D}" type="presParOf" srcId="{38AE5083-CF2A-41A0-A72B-82A19174D9CD}" destId="{01D67E1F-9051-453D-AAA9-35DF520D8069}" srcOrd="8" destOrd="0" presId="urn:microsoft.com/office/officeart/2005/8/layout/hProcess9"/>
    <dgm:cxn modelId="{29074F6F-143A-40A9-8D06-7E5E70B0A705}" type="presParOf" srcId="{38AE5083-CF2A-41A0-A72B-82A19174D9CD}" destId="{83E04AB9-1FB0-4351-8029-D3AF6821A2B6}" srcOrd="9" destOrd="0" presId="urn:microsoft.com/office/officeart/2005/8/layout/hProcess9"/>
    <dgm:cxn modelId="{DC014563-7AA1-4AF9-9401-43F9F984D126}" type="presParOf" srcId="{38AE5083-CF2A-41A0-A72B-82A19174D9CD}" destId="{1D42CE79-5906-49F1-9552-068AF26CD3C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7BD74-E73A-459A-B73A-DC601561A5F9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AAA6D-3AF7-46BA-ABAD-C7103A288446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FACET</a:t>
          </a:r>
        </a:p>
        <a:p>
          <a:r>
            <a:rPr lang="en-US" dirty="0" smtClean="0"/>
            <a:t>NX</a:t>
          </a:r>
          <a:endParaRPr lang="en-US" dirty="0"/>
        </a:p>
      </dgm:t>
    </dgm:pt>
    <dgm:pt modelId="{B542209D-FE23-4D0F-9134-3933E154822D}" type="parTrans" cxnId="{FB22441E-2580-4F71-9997-59D0AB3F36EB}">
      <dgm:prSet/>
      <dgm:spPr/>
      <dgm:t>
        <a:bodyPr/>
        <a:lstStyle/>
        <a:p>
          <a:endParaRPr lang="en-US"/>
        </a:p>
      </dgm:t>
    </dgm:pt>
    <dgm:pt modelId="{63FA8F72-8172-4245-8D25-2597A753FDFC}" type="sibTrans" cxnId="{FB22441E-2580-4F71-9997-59D0AB3F36EB}">
      <dgm:prSet/>
      <dgm:spPr/>
      <dgm:t>
        <a:bodyPr/>
        <a:lstStyle/>
        <a:p>
          <a:endParaRPr lang="en-US"/>
        </a:p>
      </dgm:t>
    </dgm:pt>
    <dgm:pt modelId="{41DD3E16-0077-4FD8-84DA-2349371D7D83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Employee Data</a:t>
          </a:r>
          <a:endParaRPr lang="en-US" dirty="0"/>
        </a:p>
      </dgm:t>
    </dgm:pt>
    <dgm:pt modelId="{A747B959-4221-4AC2-84EF-B39C466B15E2}" type="parTrans" cxnId="{60246AFD-24F4-411B-8668-ED08CE4DA02A}">
      <dgm:prSet/>
      <dgm:spPr/>
      <dgm:t>
        <a:bodyPr/>
        <a:lstStyle/>
        <a:p>
          <a:endParaRPr lang="en-US"/>
        </a:p>
      </dgm:t>
    </dgm:pt>
    <dgm:pt modelId="{CDBB9C62-C4A4-485C-9FCF-873905E77F69}" type="sibTrans" cxnId="{60246AFD-24F4-411B-8668-ED08CE4DA02A}">
      <dgm:prSet/>
      <dgm:spPr/>
      <dgm:t>
        <a:bodyPr/>
        <a:lstStyle/>
        <a:p>
          <a:endParaRPr lang="en-US"/>
        </a:p>
      </dgm:t>
    </dgm:pt>
    <dgm:pt modelId="{427B72A0-8E19-45A1-BEE8-F8BB180BCD37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Payroll Data</a:t>
          </a:r>
          <a:endParaRPr lang="en-US" dirty="0"/>
        </a:p>
      </dgm:t>
    </dgm:pt>
    <dgm:pt modelId="{4FA5310E-4AF1-43FD-8C5C-10BA1293FCAD}" type="parTrans" cxnId="{ED6B3C09-5360-4731-BC7B-F95DF9748108}">
      <dgm:prSet/>
      <dgm:spPr/>
      <dgm:t>
        <a:bodyPr/>
        <a:lstStyle/>
        <a:p>
          <a:endParaRPr lang="en-US"/>
        </a:p>
      </dgm:t>
    </dgm:pt>
    <dgm:pt modelId="{80AE6CD3-2B9E-47CE-92AD-0CE4F95DAFB7}" type="sibTrans" cxnId="{ED6B3C09-5360-4731-BC7B-F95DF9748108}">
      <dgm:prSet/>
      <dgm:spPr/>
      <dgm:t>
        <a:bodyPr/>
        <a:lstStyle/>
        <a:p>
          <a:endParaRPr lang="en-US"/>
        </a:p>
      </dgm:t>
    </dgm:pt>
    <dgm:pt modelId="{72F1F0D3-35A1-46C8-A231-B9A0143DB6E7}">
      <dgm:prSet phldrT="[Text]"/>
      <dgm:spPr>
        <a:solidFill>
          <a:srgbClr val="571E1D"/>
        </a:solidFill>
      </dgm:spPr>
      <dgm:t>
        <a:bodyPr/>
        <a:lstStyle/>
        <a:p>
          <a:r>
            <a:rPr lang="en-US" dirty="0" smtClean="0"/>
            <a:t>Sponsored Project Data</a:t>
          </a:r>
          <a:endParaRPr lang="en-US" dirty="0"/>
        </a:p>
      </dgm:t>
    </dgm:pt>
    <dgm:pt modelId="{44376D13-400C-4BCD-82E2-C563837A50A1}" type="parTrans" cxnId="{905F8AEB-2444-42A8-B0A7-D3205B16E1CB}">
      <dgm:prSet/>
      <dgm:spPr/>
      <dgm:t>
        <a:bodyPr/>
        <a:lstStyle/>
        <a:p>
          <a:endParaRPr lang="en-US"/>
        </a:p>
      </dgm:t>
    </dgm:pt>
    <dgm:pt modelId="{B3F88476-3F6E-448F-8694-FCCD63141DA5}" type="sibTrans" cxnId="{905F8AEB-2444-42A8-B0A7-D3205B16E1CB}">
      <dgm:prSet/>
      <dgm:spPr/>
      <dgm:t>
        <a:bodyPr/>
        <a:lstStyle/>
        <a:p>
          <a:endParaRPr lang="en-US"/>
        </a:p>
      </dgm:t>
    </dgm:pt>
    <dgm:pt modelId="{52308FAB-617A-4109-AC4C-FF3A1DDC308F}" type="pres">
      <dgm:prSet presAssocID="{D9B7BD74-E73A-459A-B73A-DC601561A5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C72CC-34FC-4261-A31B-6CAC346D3CDA}" type="pres">
      <dgm:prSet presAssocID="{AE1AAA6D-3AF7-46BA-ABAD-C7103A288446}" presName="centerShape" presStyleLbl="node0" presStyleIdx="0" presStyleCnt="1"/>
      <dgm:spPr/>
      <dgm:t>
        <a:bodyPr/>
        <a:lstStyle/>
        <a:p>
          <a:endParaRPr lang="en-US"/>
        </a:p>
      </dgm:t>
    </dgm:pt>
    <dgm:pt modelId="{09A19524-023B-4BEE-A7E5-68C382A3C987}" type="pres">
      <dgm:prSet presAssocID="{A747B959-4221-4AC2-84EF-B39C466B15E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6747F8B-8C21-4C45-985E-34461CA30F67}" type="pres">
      <dgm:prSet presAssocID="{41DD3E16-0077-4FD8-84DA-2349371D7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1717-07C9-4F10-94A3-38073325EFD2}" type="pres">
      <dgm:prSet presAssocID="{4FA5310E-4AF1-43FD-8C5C-10BA1293FCA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90E884D-3969-431E-B305-4FF9652BAF3A}" type="pres">
      <dgm:prSet presAssocID="{427B72A0-8E19-45A1-BEE8-F8BB180BCD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58FF-0A4D-4B4A-8D9C-41B8D29D6A9F}" type="pres">
      <dgm:prSet presAssocID="{44376D13-400C-4BCD-82E2-C563837A50A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D7F8AC5-2EF8-41EC-B056-97765671A336}" type="pres">
      <dgm:prSet presAssocID="{72F1F0D3-35A1-46C8-A231-B9A0143DB6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2441E-2580-4F71-9997-59D0AB3F36EB}" srcId="{D9B7BD74-E73A-459A-B73A-DC601561A5F9}" destId="{AE1AAA6D-3AF7-46BA-ABAD-C7103A288446}" srcOrd="0" destOrd="0" parTransId="{B542209D-FE23-4D0F-9134-3933E154822D}" sibTransId="{63FA8F72-8172-4245-8D25-2597A753FDFC}"/>
    <dgm:cxn modelId="{D2022F32-D2A5-470A-9464-4E1E7279E479}" type="presOf" srcId="{AE1AAA6D-3AF7-46BA-ABAD-C7103A288446}" destId="{69FC72CC-34FC-4261-A31B-6CAC346D3CDA}" srcOrd="0" destOrd="0" presId="urn:microsoft.com/office/officeart/2005/8/layout/radial4"/>
    <dgm:cxn modelId="{905F8AEB-2444-42A8-B0A7-D3205B16E1CB}" srcId="{AE1AAA6D-3AF7-46BA-ABAD-C7103A288446}" destId="{72F1F0D3-35A1-46C8-A231-B9A0143DB6E7}" srcOrd="2" destOrd="0" parTransId="{44376D13-400C-4BCD-82E2-C563837A50A1}" sibTransId="{B3F88476-3F6E-448F-8694-FCCD63141DA5}"/>
    <dgm:cxn modelId="{78A81D88-200C-4790-A877-260BF70533BA}" type="presOf" srcId="{44376D13-400C-4BCD-82E2-C563837A50A1}" destId="{494F58FF-0A4D-4B4A-8D9C-41B8D29D6A9F}" srcOrd="0" destOrd="0" presId="urn:microsoft.com/office/officeart/2005/8/layout/radial4"/>
    <dgm:cxn modelId="{ED6B3C09-5360-4731-BC7B-F95DF9748108}" srcId="{AE1AAA6D-3AF7-46BA-ABAD-C7103A288446}" destId="{427B72A0-8E19-45A1-BEE8-F8BB180BCD37}" srcOrd="1" destOrd="0" parTransId="{4FA5310E-4AF1-43FD-8C5C-10BA1293FCAD}" sibTransId="{80AE6CD3-2B9E-47CE-92AD-0CE4F95DAFB7}"/>
    <dgm:cxn modelId="{101644EE-6068-4FE5-9898-6A68A95628B6}" type="presOf" srcId="{427B72A0-8E19-45A1-BEE8-F8BB180BCD37}" destId="{B90E884D-3969-431E-B305-4FF9652BAF3A}" srcOrd="0" destOrd="0" presId="urn:microsoft.com/office/officeart/2005/8/layout/radial4"/>
    <dgm:cxn modelId="{60246AFD-24F4-411B-8668-ED08CE4DA02A}" srcId="{AE1AAA6D-3AF7-46BA-ABAD-C7103A288446}" destId="{41DD3E16-0077-4FD8-84DA-2349371D7D83}" srcOrd="0" destOrd="0" parTransId="{A747B959-4221-4AC2-84EF-B39C466B15E2}" sibTransId="{CDBB9C62-C4A4-485C-9FCF-873905E77F69}"/>
    <dgm:cxn modelId="{B59362B0-10FD-49AD-BBFA-22C730254C26}" type="presOf" srcId="{D9B7BD74-E73A-459A-B73A-DC601561A5F9}" destId="{52308FAB-617A-4109-AC4C-FF3A1DDC308F}" srcOrd="0" destOrd="0" presId="urn:microsoft.com/office/officeart/2005/8/layout/radial4"/>
    <dgm:cxn modelId="{71E40B02-38B2-4DF0-918C-842782EC66C6}" type="presOf" srcId="{4FA5310E-4AF1-43FD-8C5C-10BA1293FCAD}" destId="{DF7E1717-07C9-4F10-94A3-38073325EFD2}" srcOrd="0" destOrd="0" presId="urn:microsoft.com/office/officeart/2005/8/layout/radial4"/>
    <dgm:cxn modelId="{C93D16C2-42FE-4CAF-80FF-648C6F3B3AD7}" type="presOf" srcId="{A747B959-4221-4AC2-84EF-B39C466B15E2}" destId="{09A19524-023B-4BEE-A7E5-68C382A3C987}" srcOrd="0" destOrd="0" presId="urn:microsoft.com/office/officeart/2005/8/layout/radial4"/>
    <dgm:cxn modelId="{01996AA1-0565-4769-A652-6495D7810AEA}" type="presOf" srcId="{41DD3E16-0077-4FD8-84DA-2349371D7D83}" destId="{76747F8B-8C21-4C45-985E-34461CA30F67}" srcOrd="0" destOrd="0" presId="urn:microsoft.com/office/officeart/2005/8/layout/radial4"/>
    <dgm:cxn modelId="{C66FF901-B672-4E50-80FE-494A1675D21E}" type="presOf" srcId="{72F1F0D3-35A1-46C8-A231-B9A0143DB6E7}" destId="{9D7F8AC5-2EF8-41EC-B056-97765671A336}" srcOrd="0" destOrd="0" presId="urn:microsoft.com/office/officeart/2005/8/layout/radial4"/>
    <dgm:cxn modelId="{E3BE11A0-98D2-4838-B9B8-A2DE9D2AD940}" type="presParOf" srcId="{52308FAB-617A-4109-AC4C-FF3A1DDC308F}" destId="{69FC72CC-34FC-4261-A31B-6CAC346D3CDA}" srcOrd="0" destOrd="0" presId="urn:microsoft.com/office/officeart/2005/8/layout/radial4"/>
    <dgm:cxn modelId="{84AFB2D4-9FBE-4DB5-958D-300BD35B3BDC}" type="presParOf" srcId="{52308FAB-617A-4109-AC4C-FF3A1DDC308F}" destId="{09A19524-023B-4BEE-A7E5-68C382A3C987}" srcOrd="1" destOrd="0" presId="urn:microsoft.com/office/officeart/2005/8/layout/radial4"/>
    <dgm:cxn modelId="{3952E254-360A-46DA-8E64-76A2AE0CC906}" type="presParOf" srcId="{52308FAB-617A-4109-AC4C-FF3A1DDC308F}" destId="{76747F8B-8C21-4C45-985E-34461CA30F67}" srcOrd="2" destOrd="0" presId="urn:microsoft.com/office/officeart/2005/8/layout/radial4"/>
    <dgm:cxn modelId="{63A5329B-3431-4F36-96B3-F570489423F5}" type="presParOf" srcId="{52308FAB-617A-4109-AC4C-FF3A1DDC308F}" destId="{DF7E1717-07C9-4F10-94A3-38073325EFD2}" srcOrd="3" destOrd="0" presId="urn:microsoft.com/office/officeart/2005/8/layout/radial4"/>
    <dgm:cxn modelId="{C1564234-0A2D-42E3-9582-1CFA2572EA1D}" type="presParOf" srcId="{52308FAB-617A-4109-AC4C-FF3A1DDC308F}" destId="{B90E884D-3969-431E-B305-4FF9652BAF3A}" srcOrd="4" destOrd="0" presId="urn:microsoft.com/office/officeart/2005/8/layout/radial4"/>
    <dgm:cxn modelId="{BA37D6A3-4E65-4FF6-BA8F-1AD223FA6DC6}" type="presParOf" srcId="{52308FAB-617A-4109-AC4C-FF3A1DDC308F}" destId="{494F58FF-0A4D-4B4A-8D9C-41B8D29D6A9F}" srcOrd="5" destOrd="0" presId="urn:microsoft.com/office/officeart/2005/8/layout/radial4"/>
    <dgm:cxn modelId="{19B78D83-DADC-44EE-9494-3AA18CEA3086}" type="presParOf" srcId="{52308FAB-617A-4109-AC4C-FF3A1DDC308F}" destId="{9D7F8AC5-2EF8-41EC-B056-97765671A33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0C357-E541-4455-9AB2-361E0F34AF4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E05DB5F1-C631-4412-9848-4F83B61EC6A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1: ERP</a:t>
          </a:r>
          <a:endParaRPr lang="en-US" dirty="0"/>
        </a:p>
      </dgm:t>
    </dgm:pt>
    <dgm:pt modelId="{C54731A5-8AC8-4DCB-AEC9-1EB8A1F3D83C}" type="parTrans" cxnId="{D4338C0B-C79F-41A5-99BB-27E483DE6D53}">
      <dgm:prSet/>
      <dgm:spPr/>
      <dgm:t>
        <a:bodyPr/>
        <a:lstStyle/>
        <a:p>
          <a:endParaRPr lang="en-US"/>
        </a:p>
      </dgm:t>
    </dgm:pt>
    <dgm:pt modelId="{8F9978FD-AB8C-4172-AB6C-A5CCC5279856}" type="sibTrans" cxnId="{D4338C0B-C79F-41A5-99BB-27E483DE6D53}">
      <dgm:prSet/>
      <dgm:spPr/>
      <dgm:t>
        <a:bodyPr/>
        <a:lstStyle/>
        <a:p>
          <a:endParaRPr lang="en-US"/>
        </a:p>
      </dgm:t>
    </dgm:pt>
    <dgm:pt modelId="{BBFBDC86-7525-40AE-B4F0-916D9781147B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2: IR</a:t>
          </a:r>
          <a:endParaRPr lang="en-US" dirty="0"/>
        </a:p>
      </dgm:t>
    </dgm:pt>
    <dgm:pt modelId="{18AEE5F8-CC93-40B9-9D38-5E5DC43D074F}" type="parTrans" cxnId="{C10CA762-BA89-45BF-939A-7567CF4D38AB}">
      <dgm:prSet/>
      <dgm:spPr/>
      <dgm:t>
        <a:bodyPr/>
        <a:lstStyle/>
        <a:p>
          <a:endParaRPr lang="en-US"/>
        </a:p>
      </dgm:t>
    </dgm:pt>
    <dgm:pt modelId="{8537E06B-46DF-4952-82EB-33B2F8F43A17}" type="sibTrans" cxnId="{C10CA762-BA89-45BF-939A-7567CF4D38AB}">
      <dgm:prSet/>
      <dgm:spPr/>
      <dgm:t>
        <a:bodyPr/>
        <a:lstStyle/>
        <a:p>
          <a:endParaRPr lang="en-US"/>
        </a:p>
      </dgm:t>
    </dgm:pt>
    <dgm:pt modelId="{C07CD18F-E07B-4807-A969-53383F07D0F7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3: NX REP</a:t>
          </a:r>
          <a:endParaRPr lang="en-US" dirty="0"/>
        </a:p>
      </dgm:t>
    </dgm:pt>
    <dgm:pt modelId="{7C2B2C34-A273-4FB9-A21A-7BBB6926D955}" type="parTrans" cxnId="{BED4E75B-D6BB-44E9-9337-CDCD9809C9A2}">
      <dgm:prSet/>
      <dgm:spPr/>
      <dgm:t>
        <a:bodyPr/>
        <a:lstStyle/>
        <a:p>
          <a:endParaRPr lang="en-US"/>
        </a:p>
      </dgm:t>
    </dgm:pt>
    <dgm:pt modelId="{9CD17DBA-94DD-493B-830F-44025DE6367D}" type="sibTrans" cxnId="{BED4E75B-D6BB-44E9-9337-CDCD9809C9A2}">
      <dgm:prSet/>
      <dgm:spPr/>
      <dgm:t>
        <a:bodyPr/>
        <a:lstStyle/>
        <a:p>
          <a:endParaRPr lang="en-US"/>
        </a:p>
      </dgm:t>
    </dgm:pt>
    <dgm:pt modelId="{78E5B22E-1320-4FD7-9AC8-11F07F6C460A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4: Employee/KP</a:t>
          </a:r>
          <a:endParaRPr lang="en-US" dirty="0"/>
        </a:p>
      </dgm:t>
    </dgm:pt>
    <dgm:pt modelId="{C69F2656-EE90-4F17-8400-DE5AA9463C59}" type="parTrans" cxnId="{90AF3D86-6318-4E4F-8219-EFD18F18867F}">
      <dgm:prSet/>
      <dgm:spPr/>
      <dgm:t>
        <a:bodyPr/>
        <a:lstStyle/>
        <a:p>
          <a:endParaRPr lang="en-US"/>
        </a:p>
      </dgm:t>
    </dgm:pt>
    <dgm:pt modelId="{8C3C68ED-9E1F-4751-BDFA-D1EA6C4A8193}" type="sibTrans" cxnId="{90AF3D86-6318-4E4F-8219-EFD18F18867F}">
      <dgm:prSet/>
      <dgm:spPr/>
      <dgm:t>
        <a:bodyPr/>
        <a:lstStyle/>
        <a:p>
          <a:endParaRPr lang="en-US"/>
        </a:p>
      </dgm:t>
    </dgm:pt>
    <dgm:pt modelId="{4466AF65-F232-4D27-89BA-B7D606D04094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5: NX Rep (Error Resolution)</a:t>
          </a:r>
          <a:endParaRPr lang="en-US" dirty="0"/>
        </a:p>
      </dgm:t>
    </dgm:pt>
    <dgm:pt modelId="{C4F2E2CE-2BC4-4715-85D7-C5383FBBA75C}" type="parTrans" cxnId="{8D02D31A-1C37-4494-9A16-74B620837278}">
      <dgm:prSet/>
      <dgm:spPr/>
      <dgm:t>
        <a:bodyPr/>
        <a:lstStyle/>
        <a:p>
          <a:endParaRPr lang="en-US"/>
        </a:p>
      </dgm:t>
    </dgm:pt>
    <dgm:pt modelId="{D24DA5A7-8DA2-4B8C-8D98-8FD15A56B3EE}" type="sibTrans" cxnId="{8D02D31A-1C37-4494-9A16-74B620837278}">
      <dgm:prSet/>
      <dgm:spPr/>
      <dgm:t>
        <a:bodyPr/>
        <a:lstStyle/>
        <a:p>
          <a:endParaRPr lang="en-US"/>
        </a:p>
      </dgm:t>
    </dgm:pt>
    <dgm:pt modelId="{23E6AF1F-544D-42AA-BAC0-753FA30FDBD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6: IR/Final</a:t>
          </a:r>
          <a:endParaRPr lang="en-US" dirty="0"/>
        </a:p>
      </dgm:t>
    </dgm:pt>
    <dgm:pt modelId="{8E992FEB-F457-454F-8D67-31574C523410}" type="parTrans" cxnId="{02F00160-DBC1-4B66-9E0F-3D3AB646FA95}">
      <dgm:prSet/>
      <dgm:spPr/>
      <dgm:t>
        <a:bodyPr/>
        <a:lstStyle/>
        <a:p>
          <a:endParaRPr lang="en-US"/>
        </a:p>
      </dgm:t>
    </dgm:pt>
    <dgm:pt modelId="{97921C50-673B-4758-B6E3-93FBED678A6A}" type="sibTrans" cxnId="{02F00160-DBC1-4B66-9E0F-3D3AB646FA95}">
      <dgm:prSet/>
      <dgm:spPr/>
      <dgm:t>
        <a:bodyPr/>
        <a:lstStyle/>
        <a:p>
          <a:endParaRPr lang="en-US"/>
        </a:p>
      </dgm:t>
    </dgm:pt>
    <dgm:pt modelId="{208D86A6-1486-435D-B46D-04CE2A723335}" type="pres">
      <dgm:prSet presAssocID="{1070C357-E541-4455-9AB2-361E0F34AF4B}" presName="CompostProcess" presStyleCnt="0">
        <dgm:presLayoutVars>
          <dgm:dir/>
          <dgm:resizeHandles val="exact"/>
        </dgm:presLayoutVars>
      </dgm:prSet>
      <dgm:spPr/>
    </dgm:pt>
    <dgm:pt modelId="{FCEF92A2-57BD-4CEC-8AD0-C229E3C4A1EB}" type="pres">
      <dgm:prSet presAssocID="{1070C357-E541-4455-9AB2-361E0F34AF4B}" presName="arrow" presStyleLbl="bgShp" presStyleIdx="0" presStyleCnt="1" custScaleX="117647" custLinFactNeighborX="-15359" custLinFactNeighborY="40407"/>
      <dgm:spPr/>
    </dgm:pt>
    <dgm:pt modelId="{38AE5083-CF2A-41A0-A72B-82A19174D9CD}" type="pres">
      <dgm:prSet presAssocID="{1070C357-E541-4455-9AB2-361E0F34AF4B}" presName="linearProcess" presStyleCnt="0"/>
      <dgm:spPr/>
    </dgm:pt>
    <dgm:pt modelId="{D39DB8FE-1F48-4FDC-B5B6-DCEF1447C943}" type="pres">
      <dgm:prSet presAssocID="{E05DB5F1-C631-4412-9848-4F83B61EC6A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D0BF-7B84-4988-B688-6869A16E2C5B}" type="pres">
      <dgm:prSet presAssocID="{8F9978FD-AB8C-4172-AB6C-A5CCC5279856}" presName="sibTrans" presStyleCnt="0"/>
      <dgm:spPr/>
    </dgm:pt>
    <dgm:pt modelId="{70D301D1-1704-4EFC-846D-454491F12B8D}" type="pres">
      <dgm:prSet presAssocID="{BBFBDC86-7525-40AE-B4F0-916D9781147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72469-E065-4251-AF6A-63A45E06C673}" type="pres">
      <dgm:prSet presAssocID="{8537E06B-46DF-4952-82EB-33B2F8F43A17}" presName="sibTrans" presStyleCnt="0"/>
      <dgm:spPr/>
    </dgm:pt>
    <dgm:pt modelId="{724C69D6-2287-4703-A450-DBDB8BCB4BB7}" type="pres">
      <dgm:prSet presAssocID="{C07CD18F-E07B-4807-A969-53383F07D0F7}" presName="textNode" presStyleLbl="node1" presStyleIdx="2" presStyleCnt="6" custLinFactNeighborX="23643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F509-F534-4962-80F5-003EC6A4E853}" type="pres">
      <dgm:prSet presAssocID="{9CD17DBA-94DD-493B-830F-44025DE6367D}" presName="sibTrans" presStyleCnt="0"/>
      <dgm:spPr/>
    </dgm:pt>
    <dgm:pt modelId="{ABADB972-C02F-4A23-A085-B3B97A737DE2}" type="pres">
      <dgm:prSet presAssocID="{78E5B22E-1320-4FD7-9AC8-11F07F6C460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3F006-E1A3-4435-B97A-F918CB1D4B36}" type="pres">
      <dgm:prSet presAssocID="{8C3C68ED-9E1F-4751-BDFA-D1EA6C4A8193}" presName="sibTrans" presStyleCnt="0"/>
      <dgm:spPr/>
    </dgm:pt>
    <dgm:pt modelId="{01D67E1F-9051-453D-AAA9-35DF520D8069}" type="pres">
      <dgm:prSet presAssocID="{4466AF65-F232-4D27-89BA-B7D606D0409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4AB9-1FB0-4351-8029-D3AF6821A2B6}" type="pres">
      <dgm:prSet presAssocID="{D24DA5A7-8DA2-4B8C-8D98-8FD15A56B3EE}" presName="sibTrans" presStyleCnt="0"/>
      <dgm:spPr/>
    </dgm:pt>
    <dgm:pt modelId="{1D42CE79-5906-49F1-9552-068AF26CD3C5}" type="pres">
      <dgm:prSet presAssocID="{23E6AF1F-544D-42AA-BAC0-753FA30FDBD5}" presName="textNode" presStyleLbl="node1" presStyleIdx="5" presStyleCnt="6" custLinFactNeighborX="3243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EC42F-3304-42E3-B709-A9A5C03063F6}" type="presOf" srcId="{BBFBDC86-7525-40AE-B4F0-916D9781147B}" destId="{70D301D1-1704-4EFC-846D-454491F12B8D}" srcOrd="0" destOrd="0" presId="urn:microsoft.com/office/officeart/2005/8/layout/hProcess9"/>
    <dgm:cxn modelId="{BED4E75B-D6BB-44E9-9337-CDCD9809C9A2}" srcId="{1070C357-E541-4455-9AB2-361E0F34AF4B}" destId="{C07CD18F-E07B-4807-A969-53383F07D0F7}" srcOrd="2" destOrd="0" parTransId="{7C2B2C34-A273-4FB9-A21A-7BBB6926D955}" sibTransId="{9CD17DBA-94DD-493B-830F-44025DE6367D}"/>
    <dgm:cxn modelId="{C10CA762-BA89-45BF-939A-7567CF4D38AB}" srcId="{1070C357-E541-4455-9AB2-361E0F34AF4B}" destId="{BBFBDC86-7525-40AE-B4F0-916D9781147B}" srcOrd="1" destOrd="0" parTransId="{18AEE5F8-CC93-40B9-9D38-5E5DC43D074F}" sibTransId="{8537E06B-46DF-4952-82EB-33B2F8F43A17}"/>
    <dgm:cxn modelId="{BB8D1CC0-BEFF-49DE-BE11-256CE0D6C13D}" type="presOf" srcId="{4466AF65-F232-4D27-89BA-B7D606D04094}" destId="{01D67E1F-9051-453D-AAA9-35DF520D8069}" srcOrd="0" destOrd="0" presId="urn:microsoft.com/office/officeart/2005/8/layout/hProcess9"/>
    <dgm:cxn modelId="{8D02D31A-1C37-4494-9A16-74B620837278}" srcId="{1070C357-E541-4455-9AB2-361E0F34AF4B}" destId="{4466AF65-F232-4D27-89BA-B7D606D04094}" srcOrd="4" destOrd="0" parTransId="{C4F2E2CE-2BC4-4715-85D7-C5383FBBA75C}" sibTransId="{D24DA5A7-8DA2-4B8C-8D98-8FD15A56B3EE}"/>
    <dgm:cxn modelId="{6A84F047-8329-45E5-A3FF-5CB667C37DE9}" type="presOf" srcId="{78E5B22E-1320-4FD7-9AC8-11F07F6C460A}" destId="{ABADB972-C02F-4A23-A085-B3B97A737DE2}" srcOrd="0" destOrd="0" presId="urn:microsoft.com/office/officeart/2005/8/layout/hProcess9"/>
    <dgm:cxn modelId="{D4338C0B-C79F-41A5-99BB-27E483DE6D53}" srcId="{1070C357-E541-4455-9AB2-361E0F34AF4B}" destId="{E05DB5F1-C631-4412-9848-4F83B61EC6A5}" srcOrd="0" destOrd="0" parTransId="{C54731A5-8AC8-4DCB-AEC9-1EB8A1F3D83C}" sibTransId="{8F9978FD-AB8C-4172-AB6C-A5CCC5279856}"/>
    <dgm:cxn modelId="{BB47CF75-A7A1-4266-91DB-BFBB67F3C564}" type="presOf" srcId="{23E6AF1F-544D-42AA-BAC0-753FA30FDBD5}" destId="{1D42CE79-5906-49F1-9552-068AF26CD3C5}" srcOrd="0" destOrd="0" presId="urn:microsoft.com/office/officeart/2005/8/layout/hProcess9"/>
    <dgm:cxn modelId="{EDC6621D-2BC4-4E96-8584-696D17D01575}" type="presOf" srcId="{E05DB5F1-C631-4412-9848-4F83B61EC6A5}" destId="{D39DB8FE-1F48-4FDC-B5B6-DCEF1447C943}" srcOrd="0" destOrd="0" presId="urn:microsoft.com/office/officeart/2005/8/layout/hProcess9"/>
    <dgm:cxn modelId="{1EFCA5B3-116D-49EA-B607-1FA1C222FF79}" type="presOf" srcId="{1070C357-E541-4455-9AB2-361E0F34AF4B}" destId="{208D86A6-1486-435D-B46D-04CE2A723335}" srcOrd="0" destOrd="0" presId="urn:microsoft.com/office/officeart/2005/8/layout/hProcess9"/>
    <dgm:cxn modelId="{EDC0D194-4D24-4727-809A-67E5A82D3A3F}" type="presOf" srcId="{C07CD18F-E07B-4807-A969-53383F07D0F7}" destId="{724C69D6-2287-4703-A450-DBDB8BCB4BB7}" srcOrd="0" destOrd="0" presId="urn:microsoft.com/office/officeart/2005/8/layout/hProcess9"/>
    <dgm:cxn modelId="{02F00160-DBC1-4B66-9E0F-3D3AB646FA95}" srcId="{1070C357-E541-4455-9AB2-361E0F34AF4B}" destId="{23E6AF1F-544D-42AA-BAC0-753FA30FDBD5}" srcOrd="5" destOrd="0" parTransId="{8E992FEB-F457-454F-8D67-31574C523410}" sibTransId="{97921C50-673B-4758-B6E3-93FBED678A6A}"/>
    <dgm:cxn modelId="{90AF3D86-6318-4E4F-8219-EFD18F18867F}" srcId="{1070C357-E541-4455-9AB2-361E0F34AF4B}" destId="{78E5B22E-1320-4FD7-9AC8-11F07F6C460A}" srcOrd="3" destOrd="0" parTransId="{C69F2656-EE90-4F17-8400-DE5AA9463C59}" sibTransId="{8C3C68ED-9E1F-4751-BDFA-D1EA6C4A8193}"/>
    <dgm:cxn modelId="{2ABBC92E-FD05-4D0B-BFB8-B4313BBC13F7}" type="presParOf" srcId="{208D86A6-1486-435D-B46D-04CE2A723335}" destId="{FCEF92A2-57BD-4CEC-8AD0-C229E3C4A1EB}" srcOrd="0" destOrd="0" presId="urn:microsoft.com/office/officeart/2005/8/layout/hProcess9"/>
    <dgm:cxn modelId="{CE0E14AB-9C1D-4E33-8EF8-11636CECDD07}" type="presParOf" srcId="{208D86A6-1486-435D-B46D-04CE2A723335}" destId="{38AE5083-CF2A-41A0-A72B-82A19174D9CD}" srcOrd="1" destOrd="0" presId="urn:microsoft.com/office/officeart/2005/8/layout/hProcess9"/>
    <dgm:cxn modelId="{30140B05-AC8A-4681-8CF3-F30DC5D9CCC3}" type="presParOf" srcId="{38AE5083-CF2A-41A0-A72B-82A19174D9CD}" destId="{D39DB8FE-1F48-4FDC-B5B6-DCEF1447C943}" srcOrd="0" destOrd="0" presId="urn:microsoft.com/office/officeart/2005/8/layout/hProcess9"/>
    <dgm:cxn modelId="{13D6B87D-99EF-47F2-8007-3CE1863AECB1}" type="presParOf" srcId="{38AE5083-CF2A-41A0-A72B-82A19174D9CD}" destId="{EA62D0BF-7B84-4988-B688-6869A16E2C5B}" srcOrd="1" destOrd="0" presId="urn:microsoft.com/office/officeart/2005/8/layout/hProcess9"/>
    <dgm:cxn modelId="{FBB45DD5-72CD-4C13-A23C-7B1F4CE58E7A}" type="presParOf" srcId="{38AE5083-CF2A-41A0-A72B-82A19174D9CD}" destId="{70D301D1-1704-4EFC-846D-454491F12B8D}" srcOrd="2" destOrd="0" presId="urn:microsoft.com/office/officeart/2005/8/layout/hProcess9"/>
    <dgm:cxn modelId="{4054D269-22FD-4124-9508-CEEC7758983B}" type="presParOf" srcId="{38AE5083-CF2A-41A0-A72B-82A19174D9CD}" destId="{CCD72469-E065-4251-AF6A-63A45E06C673}" srcOrd="3" destOrd="0" presId="urn:microsoft.com/office/officeart/2005/8/layout/hProcess9"/>
    <dgm:cxn modelId="{D490A743-4AE1-4A0C-8EB0-1814EA92B21A}" type="presParOf" srcId="{38AE5083-CF2A-41A0-A72B-82A19174D9CD}" destId="{724C69D6-2287-4703-A450-DBDB8BCB4BB7}" srcOrd="4" destOrd="0" presId="urn:microsoft.com/office/officeart/2005/8/layout/hProcess9"/>
    <dgm:cxn modelId="{084C6C5A-F54E-490F-BEC8-509EE30ED787}" type="presParOf" srcId="{38AE5083-CF2A-41A0-A72B-82A19174D9CD}" destId="{BE79F509-F534-4962-80F5-003EC6A4E853}" srcOrd="5" destOrd="0" presId="urn:microsoft.com/office/officeart/2005/8/layout/hProcess9"/>
    <dgm:cxn modelId="{145CB18B-4B8A-457D-927C-D691BC6951D6}" type="presParOf" srcId="{38AE5083-CF2A-41A0-A72B-82A19174D9CD}" destId="{ABADB972-C02F-4A23-A085-B3B97A737DE2}" srcOrd="6" destOrd="0" presId="urn:microsoft.com/office/officeart/2005/8/layout/hProcess9"/>
    <dgm:cxn modelId="{EB8B18CB-8585-424E-8790-2E430C1A85D3}" type="presParOf" srcId="{38AE5083-CF2A-41A0-A72B-82A19174D9CD}" destId="{0773F006-E1A3-4435-B97A-F918CB1D4B36}" srcOrd="7" destOrd="0" presId="urn:microsoft.com/office/officeart/2005/8/layout/hProcess9"/>
    <dgm:cxn modelId="{01D29F15-D962-4699-9204-D6A1DBA72925}" type="presParOf" srcId="{38AE5083-CF2A-41A0-A72B-82A19174D9CD}" destId="{01D67E1F-9051-453D-AAA9-35DF520D8069}" srcOrd="8" destOrd="0" presId="urn:microsoft.com/office/officeart/2005/8/layout/hProcess9"/>
    <dgm:cxn modelId="{1EA5106C-A368-4025-A840-F1519CF475FC}" type="presParOf" srcId="{38AE5083-CF2A-41A0-A72B-82A19174D9CD}" destId="{83E04AB9-1FB0-4351-8029-D3AF6821A2B6}" srcOrd="9" destOrd="0" presId="urn:microsoft.com/office/officeart/2005/8/layout/hProcess9"/>
    <dgm:cxn modelId="{F3EFA495-4CAF-4C71-957E-FBC118CFE666}" type="presParOf" srcId="{38AE5083-CF2A-41A0-A72B-82A19174D9CD}" destId="{1D42CE79-5906-49F1-9552-068AF26CD3C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0C357-E541-4455-9AB2-361E0F34AF4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E05DB5F1-C631-4412-9848-4F83B61EC6A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1: ERP</a:t>
          </a:r>
          <a:endParaRPr lang="en-US" dirty="0"/>
        </a:p>
      </dgm:t>
    </dgm:pt>
    <dgm:pt modelId="{C54731A5-8AC8-4DCB-AEC9-1EB8A1F3D83C}" type="parTrans" cxnId="{D4338C0B-C79F-41A5-99BB-27E483DE6D53}">
      <dgm:prSet/>
      <dgm:spPr/>
      <dgm:t>
        <a:bodyPr/>
        <a:lstStyle/>
        <a:p>
          <a:endParaRPr lang="en-US"/>
        </a:p>
      </dgm:t>
    </dgm:pt>
    <dgm:pt modelId="{8F9978FD-AB8C-4172-AB6C-A5CCC5279856}" type="sibTrans" cxnId="{D4338C0B-C79F-41A5-99BB-27E483DE6D53}">
      <dgm:prSet/>
      <dgm:spPr/>
      <dgm:t>
        <a:bodyPr/>
        <a:lstStyle/>
        <a:p>
          <a:endParaRPr lang="en-US"/>
        </a:p>
      </dgm:t>
    </dgm:pt>
    <dgm:pt modelId="{BBFBDC86-7525-40AE-B4F0-916D9781147B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2: IR</a:t>
          </a:r>
          <a:endParaRPr lang="en-US" dirty="0"/>
        </a:p>
      </dgm:t>
    </dgm:pt>
    <dgm:pt modelId="{18AEE5F8-CC93-40B9-9D38-5E5DC43D074F}" type="parTrans" cxnId="{C10CA762-BA89-45BF-939A-7567CF4D38AB}">
      <dgm:prSet/>
      <dgm:spPr/>
      <dgm:t>
        <a:bodyPr/>
        <a:lstStyle/>
        <a:p>
          <a:endParaRPr lang="en-US"/>
        </a:p>
      </dgm:t>
    </dgm:pt>
    <dgm:pt modelId="{8537E06B-46DF-4952-82EB-33B2F8F43A17}" type="sibTrans" cxnId="{C10CA762-BA89-45BF-939A-7567CF4D38AB}">
      <dgm:prSet/>
      <dgm:spPr/>
      <dgm:t>
        <a:bodyPr/>
        <a:lstStyle/>
        <a:p>
          <a:endParaRPr lang="en-US"/>
        </a:p>
      </dgm:t>
    </dgm:pt>
    <dgm:pt modelId="{C07CD18F-E07B-4807-A969-53383F07D0F7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3: NX REP</a:t>
          </a:r>
          <a:endParaRPr lang="en-US" dirty="0"/>
        </a:p>
      </dgm:t>
    </dgm:pt>
    <dgm:pt modelId="{7C2B2C34-A273-4FB9-A21A-7BBB6926D955}" type="parTrans" cxnId="{BED4E75B-D6BB-44E9-9337-CDCD9809C9A2}">
      <dgm:prSet/>
      <dgm:spPr/>
      <dgm:t>
        <a:bodyPr/>
        <a:lstStyle/>
        <a:p>
          <a:endParaRPr lang="en-US"/>
        </a:p>
      </dgm:t>
    </dgm:pt>
    <dgm:pt modelId="{9CD17DBA-94DD-493B-830F-44025DE6367D}" type="sibTrans" cxnId="{BED4E75B-D6BB-44E9-9337-CDCD9809C9A2}">
      <dgm:prSet/>
      <dgm:spPr/>
      <dgm:t>
        <a:bodyPr/>
        <a:lstStyle/>
        <a:p>
          <a:endParaRPr lang="en-US"/>
        </a:p>
      </dgm:t>
    </dgm:pt>
    <dgm:pt modelId="{78E5B22E-1320-4FD7-9AC8-11F07F6C460A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4: Employee/KP</a:t>
          </a:r>
          <a:endParaRPr lang="en-US" dirty="0"/>
        </a:p>
      </dgm:t>
    </dgm:pt>
    <dgm:pt modelId="{C69F2656-EE90-4F17-8400-DE5AA9463C59}" type="parTrans" cxnId="{90AF3D86-6318-4E4F-8219-EFD18F18867F}">
      <dgm:prSet/>
      <dgm:spPr/>
      <dgm:t>
        <a:bodyPr/>
        <a:lstStyle/>
        <a:p>
          <a:endParaRPr lang="en-US"/>
        </a:p>
      </dgm:t>
    </dgm:pt>
    <dgm:pt modelId="{8C3C68ED-9E1F-4751-BDFA-D1EA6C4A8193}" type="sibTrans" cxnId="{90AF3D86-6318-4E4F-8219-EFD18F18867F}">
      <dgm:prSet/>
      <dgm:spPr/>
      <dgm:t>
        <a:bodyPr/>
        <a:lstStyle/>
        <a:p>
          <a:endParaRPr lang="en-US"/>
        </a:p>
      </dgm:t>
    </dgm:pt>
    <dgm:pt modelId="{4466AF65-F232-4D27-89BA-B7D606D04094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5: NX Rep</a:t>
          </a:r>
          <a:endParaRPr lang="en-US" dirty="0"/>
        </a:p>
      </dgm:t>
    </dgm:pt>
    <dgm:pt modelId="{C4F2E2CE-2BC4-4715-85D7-C5383FBBA75C}" type="parTrans" cxnId="{8D02D31A-1C37-4494-9A16-74B620837278}">
      <dgm:prSet/>
      <dgm:spPr/>
      <dgm:t>
        <a:bodyPr/>
        <a:lstStyle/>
        <a:p>
          <a:endParaRPr lang="en-US"/>
        </a:p>
      </dgm:t>
    </dgm:pt>
    <dgm:pt modelId="{D24DA5A7-8DA2-4B8C-8D98-8FD15A56B3EE}" type="sibTrans" cxnId="{8D02D31A-1C37-4494-9A16-74B620837278}">
      <dgm:prSet/>
      <dgm:spPr/>
      <dgm:t>
        <a:bodyPr/>
        <a:lstStyle/>
        <a:p>
          <a:endParaRPr lang="en-US"/>
        </a:p>
      </dgm:t>
    </dgm:pt>
    <dgm:pt modelId="{23E6AF1F-544D-42AA-BAC0-753FA30FDBD5}">
      <dgm:prSet phldrT="[Text]"/>
      <dgm:spPr>
        <a:solidFill>
          <a:srgbClr val="571E1D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Level 6: IR/Final</a:t>
          </a:r>
          <a:endParaRPr lang="en-US" dirty="0"/>
        </a:p>
      </dgm:t>
    </dgm:pt>
    <dgm:pt modelId="{8E992FEB-F457-454F-8D67-31574C523410}" type="parTrans" cxnId="{02F00160-DBC1-4B66-9E0F-3D3AB646FA95}">
      <dgm:prSet/>
      <dgm:spPr/>
      <dgm:t>
        <a:bodyPr/>
        <a:lstStyle/>
        <a:p>
          <a:endParaRPr lang="en-US"/>
        </a:p>
      </dgm:t>
    </dgm:pt>
    <dgm:pt modelId="{97921C50-673B-4758-B6E3-93FBED678A6A}" type="sibTrans" cxnId="{02F00160-DBC1-4B66-9E0F-3D3AB646FA95}">
      <dgm:prSet/>
      <dgm:spPr/>
      <dgm:t>
        <a:bodyPr/>
        <a:lstStyle/>
        <a:p>
          <a:endParaRPr lang="en-US"/>
        </a:p>
      </dgm:t>
    </dgm:pt>
    <dgm:pt modelId="{F2BA0E0A-3E55-43B7-B8A4-685CA41A9775}">
      <dgm:prSet/>
      <dgm:spPr/>
      <dgm:t>
        <a:bodyPr/>
        <a:lstStyle/>
        <a:p>
          <a:r>
            <a:rPr lang="en-US" dirty="0" smtClean="0"/>
            <a:t>Error(s)</a:t>
          </a:r>
          <a:endParaRPr lang="en-US" dirty="0"/>
        </a:p>
      </dgm:t>
    </dgm:pt>
    <dgm:pt modelId="{B8231028-79E6-4532-9CEA-7B6BD8B7AB22}" type="parTrans" cxnId="{15E50288-3879-4250-ACBE-6BAA30DF2FC2}">
      <dgm:prSet/>
      <dgm:spPr/>
      <dgm:t>
        <a:bodyPr/>
        <a:lstStyle/>
        <a:p>
          <a:endParaRPr lang="en-US"/>
        </a:p>
      </dgm:t>
    </dgm:pt>
    <dgm:pt modelId="{A7CCFC18-3253-401E-B667-6BF490F4A823}" type="sibTrans" cxnId="{15E50288-3879-4250-ACBE-6BAA30DF2FC2}">
      <dgm:prSet/>
      <dgm:spPr/>
      <dgm:t>
        <a:bodyPr/>
        <a:lstStyle/>
        <a:p>
          <a:endParaRPr lang="en-US"/>
        </a:p>
      </dgm:t>
    </dgm:pt>
    <dgm:pt modelId="{208D86A6-1486-435D-B46D-04CE2A723335}" type="pres">
      <dgm:prSet presAssocID="{1070C357-E541-4455-9AB2-361E0F34AF4B}" presName="CompostProcess" presStyleCnt="0">
        <dgm:presLayoutVars>
          <dgm:dir/>
          <dgm:resizeHandles val="exact"/>
        </dgm:presLayoutVars>
      </dgm:prSet>
      <dgm:spPr/>
    </dgm:pt>
    <dgm:pt modelId="{FCEF92A2-57BD-4CEC-8AD0-C229E3C4A1EB}" type="pres">
      <dgm:prSet presAssocID="{1070C357-E541-4455-9AB2-361E0F34AF4B}" presName="arrow" presStyleLbl="bgShp" presStyleIdx="0" presStyleCnt="1" custScaleX="117647" custLinFactNeighborX="1089" custLinFactNeighborY="-11785"/>
      <dgm:spPr/>
    </dgm:pt>
    <dgm:pt modelId="{38AE5083-CF2A-41A0-A72B-82A19174D9CD}" type="pres">
      <dgm:prSet presAssocID="{1070C357-E541-4455-9AB2-361E0F34AF4B}" presName="linearProcess" presStyleCnt="0"/>
      <dgm:spPr/>
    </dgm:pt>
    <dgm:pt modelId="{D39DB8FE-1F48-4FDC-B5B6-DCEF1447C943}" type="pres">
      <dgm:prSet presAssocID="{E05DB5F1-C631-4412-9848-4F83B61EC6A5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D0BF-7B84-4988-B688-6869A16E2C5B}" type="pres">
      <dgm:prSet presAssocID="{8F9978FD-AB8C-4172-AB6C-A5CCC5279856}" presName="sibTrans" presStyleCnt="0"/>
      <dgm:spPr/>
    </dgm:pt>
    <dgm:pt modelId="{70D301D1-1704-4EFC-846D-454491F12B8D}" type="pres">
      <dgm:prSet presAssocID="{BBFBDC86-7525-40AE-B4F0-916D9781147B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72469-E065-4251-AF6A-63A45E06C673}" type="pres">
      <dgm:prSet presAssocID="{8537E06B-46DF-4952-82EB-33B2F8F43A17}" presName="sibTrans" presStyleCnt="0"/>
      <dgm:spPr/>
    </dgm:pt>
    <dgm:pt modelId="{724C69D6-2287-4703-A450-DBDB8BCB4BB7}" type="pres">
      <dgm:prSet presAssocID="{C07CD18F-E07B-4807-A969-53383F07D0F7}" presName="textNode" presStyleLbl="node1" presStyleIdx="2" presStyleCnt="7" custLinFactNeighborX="23643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F509-F534-4962-80F5-003EC6A4E853}" type="pres">
      <dgm:prSet presAssocID="{9CD17DBA-94DD-493B-830F-44025DE6367D}" presName="sibTrans" presStyleCnt="0"/>
      <dgm:spPr/>
    </dgm:pt>
    <dgm:pt modelId="{ABADB972-C02F-4A23-A085-B3B97A737DE2}" type="pres">
      <dgm:prSet presAssocID="{78E5B22E-1320-4FD7-9AC8-11F07F6C460A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3F006-E1A3-4435-B97A-F918CB1D4B36}" type="pres">
      <dgm:prSet presAssocID="{8C3C68ED-9E1F-4751-BDFA-D1EA6C4A8193}" presName="sibTrans" presStyleCnt="0"/>
      <dgm:spPr/>
    </dgm:pt>
    <dgm:pt modelId="{01D67E1F-9051-453D-AAA9-35DF520D8069}" type="pres">
      <dgm:prSet presAssocID="{4466AF65-F232-4D27-89BA-B7D606D04094}" presName="textNode" presStyleLbl="node1" presStyleIdx="4" presStyleCnt="7" custScaleY="66328" custLinFactX="41309" custLinFactNeighborX="100000" custLinFactNeighborY="89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4AB9-1FB0-4351-8029-D3AF6821A2B6}" type="pres">
      <dgm:prSet presAssocID="{D24DA5A7-8DA2-4B8C-8D98-8FD15A56B3EE}" presName="sibTrans" presStyleCnt="0"/>
      <dgm:spPr/>
    </dgm:pt>
    <dgm:pt modelId="{1D42CE79-5906-49F1-9552-068AF26CD3C5}" type="pres">
      <dgm:prSet presAssocID="{23E6AF1F-544D-42AA-BAC0-753FA30FDBD5}" presName="textNode" presStyleLbl="node1" presStyleIdx="5" presStyleCnt="7" custLinFactX="44579" custLinFactNeighborX="100000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AC9B9-D2AE-4772-8FBB-763028A7EFDF}" type="pres">
      <dgm:prSet presAssocID="{97921C50-673B-4758-B6E3-93FBED678A6A}" presName="sibTrans" presStyleCnt="0"/>
      <dgm:spPr/>
    </dgm:pt>
    <dgm:pt modelId="{DE63023D-1728-4307-8785-A69350D456BC}" type="pres">
      <dgm:prSet presAssocID="{F2BA0E0A-3E55-43B7-B8A4-685CA41A9775}" presName="textNode" presStyleLbl="node1" presStyleIdx="6" presStyleCnt="7" custScaleY="51525" custLinFactX="-300000" custLinFactNeighborX="-381544" custLinFactNeighborY="77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4E75B-D6BB-44E9-9337-CDCD9809C9A2}" srcId="{1070C357-E541-4455-9AB2-361E0F34AF4B}" destId="{C07CD18F-E07B-4807-A969-53383F07D0F7}" srcOrd="2" destOrd="0" parTransId="{7C2B2C34-A273-4FB9-A21A-7BBB6926D955}" sibTransId="{9CD17DBA-94DD-493B-830F-44025DE6367D}"/>
    <dgm:cxn modelId="{C10CA762-BA89-45BF-939A-7567CF4D38AB}" srcId="{1070C357-E541-4455-9AB2-361E0F34AF4B}" destId="{BBFBDC86-7525-40AE-B4F0-916D9781147B}" srcOrd="1" destOrd="0" parTransId="{18AEE5F8-CC93-40B9-9D38-5E5DC43D074F}" sibTransId="{8537E06B-46DF-4952-82EB-33B2F8F43A17}"/>
    <dgm:cxn modelId="{923D30E4-CF6A-4FCC-8D4D-9E3A8795C355}" type="presOf" srcId="{4466AF65-F232-4D27-89BA-B7D606D04094}" destId="{01D67E1F-9051-453D-AAA9-35DF520D8069}" srcOrd="0" destOrd="0" presId="urn:microsoft.com/office/officeart/2005/8/layout/hProcess9"/>
    <dgm:cxn modelId="{8D02D31A-1C37-4494-9A16-74B620837278}" srcId="{1070C357-E541-4455-9AB2-361E0F34AF4B}" destId="{4466AF65-F232-4D27-89BA-B7D606D04094}" srcOrd="4" destOrd="0" parTransId="{C4F2E2CE-2BC4-4715-85D7-C5383FBBA75C}" sibTransId="{D24DA5A7-8DA2-4B8C-8D98-8FD15A56B3EE}"/>
    <dgm:cxn modelId="{645AB1B1-7920-4D50-A1BA-FA754F103909}" type="presOf" srcId="{1070C357-E541-4455-9AB2-361E0F34AF4B}" destId="{208D86A6-1486-435D-B46D-04CE2A723335}" srcOrd="0" destOrd="0" presId="urn:microsoft.com/office/officeart/2005/8/layout/hProcess9"/>
    <dgm:cxn modelId="{15E50288-3879-4250-ACBE-6BAA30DF2FC2}" srcId="{1070C357-E541-4455-9AB2-361E0F34AF4B}" destId="{F2BA0E0A-3E55-43B7-B8A4-685CA41A9775}" srcOrd="6" destOrd="0" parTransId="{B8231028-79E6-4532-9CEA-7B6BD8B7AB22}" sibTransId="{A7CCFC18-3253-401E-B667-6BF490F4A823}"/>
    <dgm:cxn modelId="{D4338C0B-C79F-41A5-99BB-27E483DE6D53}" srcId="{1070C357-E541-4455-9AB2-361E0F34AF4B}" destId="{E05DB5F1-C631-4412-9848-4F83B61EC6A5}" srcOrd="0" destOrd="0" parTransId="{C54731A5-8AC8-4DCB-AEC9-1EB8A1F3D83C}" sibTransId="{8F9978FD-AB8C-4172-AB6C-A5CCC5279856}"/>
    <dgm:cxn modelId="{FDDFE231-0F25-4FE8-9E0F-AE3586678D83}" type="presOf" srcId="{E05DB5F1-C631-4412-9848-4F83B61EC6A5}" destId="{D39DB8FE-1F48-4FDC-B5B6-DCEF1447C943}" srcOrd="0" destOrd="0" presId="urn:microsoft.com/office/officeart/2005/8/layout/hProcess9"/>
    <dgm:cxn modelId="{D9BC6EC5-5FB8-4E20-BA5D-9A22B44C8B43}" type="presOf" srcId="{23E6AF1F-544D-42AA-BAC0-753FA30FDBD5}" destId="{1D42CE79-5906-49F1-9552-068AF26CD3C5}" srcOrd="0" destOrd="0" presId="urn:microsoft.com/office/officeart/2005/8/layout/hProcess9"/>
    <dgm:cxn modelId="{DBC7D98D-EB8E-4AE3-9F1B-855D78D12920}" type="presOf" srcId="{BBFBDC86-7525-40AE-B4F0-916D9781147B}" destId="{70D301D1-1704-4EFC-846D-454491F12B8D}" srcOrd="0" destOrd="0" presId="urn:microsoft.com/office/officeart/2005/8/layout/hProcess9"/>
    <dgm:cxn modelId="{7207731C-A4A5-49D1-B628-647EAE516A01}" type="presOf" srcId="{F2BA0E0A-3E55-43B7-B8A4-685CA41A9775}" destId="{DE63023D-1728-4307-8785-A69350D456BC}" srcOrd="0" destOrd="0" presId="urn:microsoft.com/office/officeart/2005/8/layout/hProcess9"/>
    <dgm:cxn modelId="{650AF3CD-DDFC-4656-9AFE-02957B258E58}" type="presOf" srcId="{78E5B22E-1320-4FD7-9AC8-11F07F6C460A}" destId="{ABADB972-C02F-4A23-A085-B3B97A737DE2}" srcOrd="0" destOrd="0" presId="urn:microsoft.com/office/officeart/2005/8/layout/hProcess9"/>
    <dgm:cxn modelId="{02F00160-DBC1-4B66-9E0F-3D3AB646FA95}" srcId="{1070C357-E541-4455-9AB2-361E0F34AF4B}" destId="{23E6AF1F-544D-42AA-BAC0-753FA30FDBD5}" srcOrd="5" destOrd="0" parTransId="{8E992FEB-F457-454F-8D67-31574C523410}" sibTransId="{97921C50-673B-4758-B6E3-93FBED678A6A}"/>
    <dgm:cxn modelId="{90AF3D86-6318-4E4F-8219-EFD18F18867F}" srcId="{1070C357-E541-4455-9AB2-361E0F34AF4B}" destId="{78E5B22E-1320-4FD7-9AC8-11F07F6C460A}" srcOrd="3" destOrd="0" parTransId="{C69F2656-EE90-4F17-8400-DE5AA9463C59}" sibTransId="{8C3C68ED-9E1F-4751-BDFA-D1EA6C4A8193}"/>
    <dgm:cxn modelId="{7C1F3A37-6570-4F0C-9497-E7D4697CC956}" type="presOf" srcId="{C07CD18F-E07B-4807-A969-53383F07D0F7}" destId="{724C69D6-2287-4703-A450-DBDB8BCB4BB7}" srcOrd="0" destOrd="0" presId="urn:microsoft.com/office/officeart/2005/8/layout/hProcess9"/>
    <dgm:cxn modelId="{C1990589-C113-424D-B244-BDC99EEC0C78}" type="presParOf" srcId="{208D86A6-1486-435D-B46D-04CE2A723335}" destId="{FCEF92A2-57BD-4CEC-8AD0-C229E3C4A1EB}" srcOrd="0" destOrd="0" presId="urn:microsoft.com/office/officeart/2005/8/layout/hProcess9"/>
    <dgm:cxn modelId="{D2149039-0516-4CD3-B7DC-10E04C6F5760}" type="presParOf" srcId="{208D86A6-1486-435D-B46D-04CE2A723335}" destId="{38AE5083-CF2A-41A0-A72B-82A19174D9CD}" srcOrd="1" destOrd="0" presId="urn:microsoft.com/office/officeart/2005/8/layout/hProcess9"/>
    <dgm:cxn modelId="{FC68F75B-C645-465F-AB3D-52DEF1EFB076}" type="presParOf" srcId="{38AE5083-CF2A-41A0-A72B-82A19174D9CD}" destId="{D39DB8FE-1F48-4FDC-B5B6-DCEF1447C943}" srcOrd="0" destOrd="0" presId="urn:microsoft.com/office/officeart/2005/8/layout/hProcess9"/>
    <dgm:cxn modelId="{773E13E9-1F98-40FB-95A9-8BCB36A8FA37}" type="presParOf" srcId="{38AE5083-CF2A-41A0-A72B-82A19174D9CD}" destId="{EA62D0BF-7B84-4988-B688-6869A16E2C5B}" srcOrd="1" destOrd="0" presId="urn:microsoft.com/office/officeart/2005/8/layout/hProcess9"/>
    <dgm:cxn modelId="{5E619B26-FAAE-4BE2-A21E-8DC237112DAB}" type="presParOf" srcId="{38AE5083-CF2A-41A0-A72B-82A19174D9CD}" destId="{70D301D1-1704-4EFC-846D-454491F12B8D}" srcOrd="2" destOrd="0" presId="urn:microsoft.com/office/officeart/2005/8/layout/hProcess9"/>
    <dgm:cxn modelId="{2F2A218A-69FA-4EC9-842B-9DE37B4457CF}" type="presParOf" srcId="{38AE5083-CF2A-41A0-A72B-82A19174D9CD}" destId="{CCD72469-E065-4251-AF6A-63A45E06C673}" srcOrd="3" destOrd="0" presId="urn:microsoft.com/office/officeart/2005/8/layout/hProcess9"/>
    <dgm:cxn modelId="{4BD01343-B39E-4088-859C-5EF76780454B}" type="presParOf" srcId="{38AE5083-CF2A-41A0-A72B-82A19174D9CD}" destId="{724C69D6-2287-4703-A450-DBDB8BCB4BB7}" srcOrd="4" destOrd="0" presId="urn:microsoft.com/office/officeart/2005/8/layout/hProcess9"/>
    <dgm:cxn modelId="{91D8862C-1E7B-4C05-8A1E-244BFF0D718D}" type="presParOf" srcId="{38AE5083-CF2A-41A0-A72B-82A19174D9CD}" destId="{BE79F509-F534-4962-80F5-003EC6A4E853}" srcOrd="5" destOrd="0" presId="urn:microsoft.com/office/officeart/2005/8/layout/hProcess9"/>
    <dgm:cxn modelId="{7CF74DBE-EB9C-4AFF-BE6B-407519670AD1}" type="presParOf" srcId="{38AE5083-CF2A-41A0-A72B-82A19174D9CD}" destId="{ABADB972-C02F-4A23-A085-B3B97A737DE2}" srcOrd="6" destOrd="0" presId="urn:microsoft.com/office/officeart/2005/8/layout/hProcess9"/>
    <dgm:cxn modelId="{24C62F06-779B-4A70-8B5A-FBEC8C78B090}" type="presParOf" srcId="{38AE5083-CF2A-41A0-A72B-82A19174D9CD}" destId="{0773F006-E1A3-4435-B97A-F918CB1D4B36}" srcOrd="7" destOrd="0" presId="urn:microsoft.com/office/officeart/2005/8/layout/hProcess9"/>
    <dgm:cxn modelId="{85F36158-4090-415F-A681-A473E7E7FF69}" type="presParOf" srcId="{38AE5083-CF2A-41A0-A72B-82A19174D9CD}" destId="{01D67E1F-9051-453D-AAA9-35DF520D8069}" srcOrd="8" destOrd="0" presId="urn:microsoft.com/office/officeart/2005/8/layout/hProcess9"/>
    <dgm:cxn modelId="{11AF0433-F121-40A7-A7ED-692F8DBEB9E5}" type="presParOf" srcId="{38AE5083-CF2A-41A0-A72B-82A19174D9CD}" destId="{83E04AB9-1FB0-4351-8029-D3AF6821A2B6}" srcOrd="9" destOrd="0" presId="urn:microsoft.com/office/officeart/2005/8/layout/hProcess9"/>
    <dgm:cxn modelId="{6CE81295-C8B0-4486-9DE7-DCEBA4C70F23}" type="presParOf" srcId="{38AE5083-CF2A-41A0-A72B-82A19174D9CD}" destId="{1D42CE79-5906-49F1-9552-068AF26CD3C5}" srcOrd="10" destOrd="0" presId="urn:microsoft.com/office/officeart/2005/8/layout/hProcess9"/>
    <dgm:cxn modelId="{FA0FCE94-B99F-4D2B-B15B-776C8547F5DF}" type="presParOf" srcId="{38AE5083-CF2A-41A0-A72B-82A19174D9CD}" destId="{A80AC9B9-D2AE-4772-8FBB-763028A7EFDF}" srcOrd="11" destOrd="0" presId="urn:microsoft.com/office/officeart/2005/8/layout/hProcess9"/>
    <dgm:cxn modelId="{EF5192CE-ED90-4008-A8E3-120443686DA8}" type="presParOf" srcId="{38AE5083-CF2A-41A0-A72B-82A19174D9CD}" destId="{DE63023D-1728-4307-8785-A69350D456B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C72CC-34FC-4261-A31B-6CAC346D3CDA}">
      <dsp:nvSpPr>
        <dsp:cNvPr id="0" name=""/>
        <dsp:cNvSpPr/>
      </dsp:nvSpPr>
      <dsp:spPr>
        <a:xfrm>
          <a:off x="3349137" y="747223"/>
          <a:ext cx="1822727" cy="1822727"/>
        </a:xfrm>
        <a:prstGeom prst="ellipse">
          <a:avLst/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FACET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EXEMPT</a:t>
          </a:r>
          <a:endParaRPr lang="en-US" sz="2900" kern="1200" dirty="0"/>
        </a:p>
      </dsp:txBody>
      <dsp:txXfrm>
        <a:off x="3616069" y="1014155"/>
        <a:ext cx="1288863" cy="1288863"/>
      </dsp:txXfrm>
    </dsp:sp>
    <dsp:sp modelId="{09A19524-023B-4BEE-A7E5-68C382A3C987}">
      <dsp:nvSpPr>
        <dsp:cNvPr id="0" name=""/>
        <dsp:cNvSpPr/>
      </dsp:nvSpPr>
      <dsp:spPr>
        <a:xfrm rot="9654593">
          <a:off x="2220806" y="2022039"/>
          <a:ext cx="1321862" cy="6242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47F8B-8C21-4C45-985E-34461CA30F67}">
      <dsp:nvSpPr>
        <dsp:cNvPr id="0" name=""/>
        <dsp:cNvSpPr/>
      </dsp:nvSpPr>
      <dsp:spPr>
        <a:xfrm>
          <a:off x="761996" y="2348526"/>
          <a:ext cx="1731591" cy="138527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Employee Data</a:t>
          </a:r>
          <a:endParaRPr lang="en-US" sz="2200" kern="1200" dirty="0"/>
        </a:p>
      </dsp:txBody>
      <dsp:txXfrm>
        <a:off x="802569" y="2389099"/>
        <a:ext cx="1650445" cy="1304127"/>
      </dsp:txXfrm>
    </dsp:sp>
    <dsp:sp modelId="{DF7E1717-07C9-4F10-94A3-38073325EFD2}">
      <dsp:nvSpPr>
        <dsp:cNvPr id="0" name=""/>
        <dsp:cNvSpPr/>
      </dsp:nvSpPr>
      <dsp:spPr>
        <a:xfrm rot="11830324">
          <a:off x="1566623" y="982236"/>
          <a:ext cx="1841861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E884D-3969-431E-B305-4FF9652BAF3A}">
      <dsp:nvSpPr>
        <dsp:cNvPr id="0" name=""/>
        <dsp:cNvSpPr/>
      </dsp:nvSpPr>
      <dsp:spPr>
        <a:xfrm>
          <a:off x="762012" y="152402"/>
          <a:ext cx="1731591" cy="138527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Payroll Data</a:t>
          </a:r>
          <a:endParaRPr lang="en-US" sz="2200" kern="1200" dirty="0"/>
        </a:p>
      </dsp:txBody>
      <dsp:txXfrm>
        <a:off x="802585" y="192975"/>
        <a:ext cx="1650445" cy="1304127"/>
      </dsp:txXfrm>
    </dsp:sp>
    <dsp:sp modelId="{494F58FF-0A4D-4B4A-8D9C-41B8D29D6A9F}">
      <dsp:nvSpPr>
        <dsp:cNvPr id="0" name=""/>
        <dsp:cNvSpPr/>
      </dsp:nvSpPr>
      <dsp:spPr>
        <a:xfrm rot="20620452">
          <a:off x="5137017" y="1070249"/>
          <a:ext cx="1423051" cy="482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7F8AC5-2EF8-41EC-B056-97765671A336}">
      <dsp:nvSpPr>
        <dsp:cNvPr id="0" name=""/>
        <dsp:cNvSpPr/>
      </dsp:nvSpPr>
      <dsp:spPr>
        <a:xfrm>
          <a:off x="6172195" y="152398"/>
          <a:ext cx="1731591" cy="138527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Sponsored Project Data</a:t>
          </a:r>
          <a:endParaRPr lang="en-US" sz="2200" kern="1200" dirty="0"/>
        </a:p>
      </dsp:txBody>
      <dsp:txXfrm>
        <a:off x="6212768" y="192971"/>
        <a:ext cx="1650445" cy="1304127"/>
      </dsp:txXfrm>
    </dsp:sp>
    <dsp:sp modelId="{A42CB1E6-1FCE-48A6-8FC8-B97EFF13150D}">
      <dsp:nvSpPr>
        <dsp:cNvPr id="0" name=""/>
        <dsp:cNvSpPr/>
      </dsp:nvSpPr>
      <dsp:spPr>
        <a:xfrm rot="854225">
          <a:off x="4983401" y="2127760"/>
          <a:ext cx="201586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D65E9-BE21-4103-9F83-A25636B8F624}">
      <dsp:nvSpPr>
        <dsp:cNvPr id="0" name=""/>
        <dsp:cNvSpPr/>
      </dsp:nvSpPr>
      <dsp:spPr>
        <a:xfrm>
          <a:off x="6118771" y="2325656"/>
          <a:ext cx="1731591" cy="138527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 Central (Course Data)</a:t>
          </a:r>
          <a:endParaRPr lang="en-US" sz="2200" kern="1200" dirty="0"/>
        </a:p>
      </dsp:txBody>
      <dsp:txXfrm>
        <a:off x="6159344" y="2366229"/>
        <a:ext cx="1650445" cy="1304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F92A2-57BD-4CEC-8AD0-C229E3C4A1EB}">
      <dsp:nvSpPr>
        <dsp:cNvPr id="0" name=""/>
        <dsp:cNvSpPr/>
      </dsp:nvSpPr>
      <dsp:spPr>
        <a:xfrm>
          <a:off x="0" y="0"/>
          <a:ext cx="8610595" cy="339447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39DB8FE-1F48-4FDC-B5B6-DCEF1447C943}">
      <dsp:nvSpPr>
        <dsp:cNvPr id="0" name=""/>
        <dsp:cNvSpPr/>
      </dsp:nvSpPr>
      <dsp:spPr>
        <a:xfrm>
          <a:off x="2364" y="101834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1: ERP</a:t>
          </a:r>
          <a:endParaRPr lang="en-US" sz="1600" kern="1200" dirty="0"/>
        </a:p>
      </dsp:txBody>
      <dsp:txXfrm>
        <a:off x="68646" y="1084623"/>
        <a:ext cx="1244375" cy="1225224"/>
      </dsp:txXfrm>
    </dsp:sp>
    <dsp:sp modelId="{70D301D1-1704-4EFC-846D-454491F12B8D}">
      <dsp:nvSpPr>
        <dsp:cNvPr id="0" name=""/>
        <dsp:cNvSpPr/>
      </dsp:nvSpPr>
      <dsp:spPr>
        <a:xfrm>
          <a:off x="1448151" y="101834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2: IR</a:t>
          </a:r>
          <a:endParaRPr lang="en-US" sz="1600" kern="1200" dirty="0"/>
        </a:p>
      </dsp:txBody>
      <dsp:txXfrm>
        <a:off x="1514433" y="1084623"/>
        <a:ext cx="1244375" cy="1225224"/>
      </dsp:txXfrm>
    </dsp:sp>
    <dsp:sp modelId="{724C69D6-2287-4703-A450-DBDB8BCB4BB7}">
      <dsp:nvSpPr>
        <dsp:cNvPr id="0" name=""/>
        <dsp:cNvSpPr/>
      </dsp:nvSpPr>
      <dsp:spPr>
        <a:xfrm>
          <a:off x="2910214" y="102870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3: FACET REP</a:t>
          </a:r>
          <a:endParaRPr lang="en-US" sz="1600" kern="1200" dirty="0"/>
        </a:p>
      </dsp:txBody>
      <dsp:txXfrm>
        <a:off x="2976496" y="1094983"/>
        <a:ext cx="1244375" cy="1225224"/>
      </dsp:txXfrm>
    </dsp:sp>
    <dsp:sp modelId="{ABADB972-C02F-4A23-A085-B3B97A737DE2}">
      <dsp:nvSpPr>
        <dsp:cNvPr id="0" name=""/>
        <dsp:cNvSpPr/>
      </dsp:nvSpPr>
      <dsp:spPr>
        <a:xfrm>
          <a:off x="4339723" y="101834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4: Employee/KP</a:t>
          </a:r>
          <a:endParaRPr lang="en-US" sz="1600" kern="1200" dirty="0"/>
        </a:p>
      </dsp:txBody>
      <dsp:txXfrm>
        <a:off x="4406005" y="1084623"/>
        <a:ext cx="1244375" cy="1225224"/>
      </dsp:txXfrm>
    </dsp:sp>
    <dsp:sp modelId="{01D67E1F-9051-453D-AAA9-35DF520D8069}">
      <dsp:nvSpPr>
        <dsp:cNvPr id="0" name=""/>
        <dsp:cNvSpPr/>
      </dsp:nvSpPr>
      <dsp:spPr>
        <a:xfrm>
          <a:off x="5785509" y="101834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5: Review/Error Resolution </a:t>
          </a:r>
          <a:endParaRPr lang="en-US" sz="1600" kern="1200" dirty="0"/>
        </a:p>
      </dsp:txBody>
      <dsp:txXfrm>
        <a:off x="5851791" y="1084623"/>
        <a:ext cx="1244375" cy="1225224"/>
      </dsp:txXfrm>
    </dsp:sp>
    <dsp:sp modelId="{1D42CE79-5906-49F1-9552-068AF26CD3C5}">
      <dsp:nvSpPr>
        <dsp:cNvPr id="0" name=""/>
        <dsp:cNvSpPr/>
      </dsp:nvSpPr>
      <dsp:spPr>
        <a:xfrm>
          <a:off x="7233528" y="1028701"/>
          <a:ext cx="1376939" cy="1357788"/>
        </a:xfrm>
        <a:prstGeom prst="roundRect">
          <a:avLst/>
        </a:prstGeom>
        <a:solidFill>
          <a:srgbClr val="571E1D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6: Final</a:t>
          </a:r>
          <a:endParaRPr lang="en-US" sz="1600" kern="1200" dirty="0"/>
        </a:p>
      </dsp:txBody>
      <dsp:txXfrm>
        <a:off x="7299810" y="1094983"/>
        <a:ext cx="1244375" cy="1225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C72CC-34FC-4261-A31B-6CAC346D3CDA}">
      <dsp:nvSpPr>
        <dsp:cNvPr id="0" name=""/>
        <dsp:cNvSpPr/>
      </dsp:nvSpPr>
      <dsp:spPr>
        <a:xfrm>
          <a:off x="3341225" y="1846064"/>
          <a:ext cx="1547148" cy="1547148"/>
        </a:xfrm>
        <a:prstGeom prst="ellipse">
          <a:avLst/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FACET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NX</a:t>
          </a:r>
          <a:endParaRPr lang="en-US" sz="3100" kern="1200" dirty="0"/>
        </a:p>
      </dsp:txBody>
      <dsp:txXfrm>
        <a:off x="3567800" y="2072639"/>
        <a:ext cx="1093998" cy="1093998"/>
      </dsp:txXfrm>
    </dsp:sp>
    <dsp:sp modelId="{09A19524-023B-4BEE-A7E5-68C382A3C987}">
      <dsp:nvSpPr>
        <dsp:cNvPr id="0" name=""/>
        <dsp:cNvSpPr/>
      </dsp:nvSpPr>
      <dsp:spPr>
        <a:xfrm rot="12900000">
          <a:off x="2343780" y="1575059"/>
          <a:ext cx="1188134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47F8B-8C21-4C45-985E-34461CA30F67}">
      <dsp:nvSpPr>
        <dsp:cNvPr id="0" name=""/>
        <dsp:cNvSpPr/>
      </dsp:nvSpPr>
      <dsp:spPr>
        <a:xfrm>
          <a:off x="1716321" y="866868"/>
          <a:ext cx="1469791" cy="117583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Employee Data</a:t>
          </a:r>
          <a:endParaRPr lang="en-US" sz="2300" kern="1200" dirty="0"/>
        </a:p>
      </dsp:txBody>
      <dsp:txXfrm>
        <a:off x="1750760" y="901307"/>
        <a:ext cx="1400913" cy="1106955"/>
      </dsp:txXfrm>
    </dsp:sp>
    <dsp:sp modelId="{DF7E1717-07C9-4F10-94A3-38073325EFD2}">
      <dsp:nvSpPr>
        <dsp:cNvPr id="0" name=""/>
        <dsp:cNvSpPr/>
      </dsp:nvSpPr>
      <dsp:spPr>
        <a:xfrm rot="16200000">
          <a:off x="3520732" y="962377"/>
          <a:ext cx="1188134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E884D-3969-431E-B305-4FF9652BAF3A}">
      <dsp:nvSpPr>
        <dsp:cNvPr id="0" name=""/>
        <dsp:cNvSpPr/>
      </dsp:nvSpPr>
      <dsp:spPr>
        <a:xfrm>
          <a:off x="3379904" y="862"/>
          <a:ext cx="1469791" cy="117583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Payroll Data</a:t>
          </a:r>
          <a:endParaRPr lang="en-US" sz="2300" kern="1200" dirty="0"/>
        </a:p>
      </dsp:txBody>
      <dsp:txXfrm>
        <a:off x="3414343" y="35301"/>
        <a:ext cx="1400913" cy="1106955"/>
      </dsp:txXfrm>
    </dsp:sp>
    <dsp:sp modelId="{494F58FF-0A4D-4B4A-8D9C-41B8D29D6A9F}">
      <dsp:nvSpPr>
        <dsp:cNvPr id="0" name=""/>
        <dsp:cNvSpPr/>
      </dsp:nvSpPr>
      <dsp:spPr>
        <a:xfrm rot="19500000">
          <a:off x="4697684" y="1575059"/>
          <a:ext cx="1188134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7F8AC5-2EF8-41EC-B056-97765671A336}">
      <dsp:nvSpPr>
        <dsp:cNvPr id="0" name=""/>
        <dsp:cNvSpPr/>
      </dsp:nvSpPr>
      <dsp:spPr>
        <a:xfrm>
          <a:off x="5043487" y="866868"/>
          <a:ext cx="1469791" cy="1175833"/>
        </a:xfrm>
        <a:prstGeom prst="roundRect">
          <a:avLst>
            <a:gd name="adj" fmla="val 10000"/>
          </a:avLst>
        </a:prstGeom>
        <a:solidFill>
          <a:srgbClr val="571E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Sponsored Project Data</a:t>
          </a:r>
          <a:endParaRPr lang="en-US" sz="2300" kern="1200" dirty="0"/>
        </a:p>
      </dsp:txBody>
      <dsp:txXfrm>
        <a:off x="5077926" y="901307"/>
        <a:ext cx="1400913" cy="110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r">
              <a:defRPr sz="1200"/>
            </a:lvl1pPr>
          </a:lstStyle>
          <a:p>
            <a:fld id="{1CD035EE-3620-4FD9-AE69-161680FBF805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r">
              <a:defRPr sz="1200"/>
            </a:lvl1pPr>
          </a:lstStyle>
          <a:p>
            <a:fld id="{8C11ABC9-7946-4A40-B43D-ADE8BC509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r">
              <a:defRPr sz="1200"/>
            </a:lvl1pPr>
          </a:lstStyle>
          <a:p>
            <a:fld id="{8617C1DF-59BB-4D12-A793-B30352EEE670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5" rIns="93171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5" rIns="93171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r">
              <a:defRPr sz="1200"/>
            </a:lvl1pPr>
          </a:lstStyle>
          <a:p>
            <a:fld id="{4221498F-39F6-4AAB-BC65-969C7452F7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0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3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92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2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6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09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07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25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5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1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2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6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1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8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498F-39F6-4AAB-BC65-969C7452F7D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8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82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64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Demonstrate compliance effort committed (funded or otherwise)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B529-A71A-4139-8399-AFF076E1B496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8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3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5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1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5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Verbatim from law</a:t>
            </a:r>
          </a:p>
          <a:p>
            <a:r>
              <a:rPr lang="en-US" dirty="0" smtClean="0">
                <a:latin typeface="Times New Roman" pitchFamily="18" charset="0"/>
              </a:rPr>
              <a:t>Explains that non instruction activities which further the mission of FSU are “converted” to contact hours and are allowable under the statute.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“Contact Hour Equivalencies”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FA66-5EFF-4A9D-959F-A982D117AAC0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9E57-D6CB-453D-AD39-78B1FA351600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D10-2F48-4E50-8FFA-59CAE56D6802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EB2E-03EC-4720-B4AD-C8EC32EE5F16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31-606C-4A61-BE45-8C5B86EEAEE6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1D6C-5739-44B3-82AC-754509FF3F5D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9C28-B2C0-4241-BE19-5832867E0476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8A8E-A60F-41F1-93C1-7B88A34C439C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2107-02CC-4B66-A91C-14FBA4B7840D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27C8-B7B4-40B7-AF07-D53218B2F207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1255-91CE-4C0C-A42E-6F558A517FE5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68E7-8F5A-48F1-8163-80D2855E8781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38AD-5194-40FE-9FC2-E02A8F24F61A}" type="datetime1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946C-D4BB-45B8-A25D-70F577AAB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fletcher@f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mni.training.fsu.edu/OMNI-FACET/Effort-Certification/FACET-Effort-Certifi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fletcher@fsu.edu" TargetMode="External"/><Relationship Id="rId4" Type="http://schemas.openxmlformats.org/officeDocument/2006/relationships/hyperlink" Target="mailto:facet@fsu.edu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research.fsu.edu/contractsgrants/documents/effcomm.pdf" TargetMode="External"/><Relationship Id="rId7" Type="http://schemas.openxmlformats.org/officeDocument/2006/relationships/hyperlink" Target="http://www.research.fsu.edu/contractsgrants/documents/csprocedures.pdf" TargetMode="External"/><Relationship Id="rId2" Type="http://schemas.openxmlformats.org/officeDocument/2006/relationships/hyperlink" Target="http://www.whitehouse.gov/omb/circulars_a021_20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.fsu.edu/contractsgrants/costsharing.html" TargetMode="External"/><Relationship Id="rId5" Type="http://schemas.openxmlformats.org/officeDocument/2006/relationships/hyperlink" Target="http://www.research.fsu.edu/contractsgrants/documents/effentry.pdf" TargetMode="External"/><Relationship Id="rId4" Type="http://schemas.openxmlformats.org/officeDocument/2006/relationships/hyperlink" Target="http://www.research.fsu.edu/contractsgrants/documents/effort_nocost.pd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8763000" cy="1603772"/>
          </a:xfrm>
        </p:spPr>
        <p:txBody>
          <a:bodyPr>
            <a:normAutofit fontScale="90000"/>
          </a:bodyPr>
          <a:lstStyle/>
          <a:p>
            <a:pPr lvl="7" algn="ctr" rtl="0">
              <a:spcBef>
                <a:spcPct val="0"/>
              </a:spcBef>
            </a:pP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</a:t>
            </a:r>
            <a:b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u="sng" dirty="0" smtClean="0"/>
              <a:t>F</a:t>
            </a:r>
            <a:r>
              <a:rPr lang="en-US" sz="2400" dirty="0" smtClean="0"/>
              <a:t>aculty </a:t>
            </a:r>
            <a:r>
              <a:rPr lang="en-US" sz="2400" b="1" u="sng" dirty="0" smtClean="0"/>
              <a:t>A</a:t>
            </a:r>
            <a:r>
              <a:rPr lang="en-US" sz="2400" dirty="0" smtClean="0"/>
              <a:t>ssignments </a:t>
            </a:r>
            <a:r>
              <a:rPr lang="en-US" sz="2400" b="1" u="sng" dirty="0" smtClean="0"/>
              <a:t>C</a:t>
            </a:r>
            <a:r>
              <a:rPr lang="en-US" sz="2400" dirty="0" smtClean="0"/>
              <a:t>ommitments &amp; </a:t>
            </a:r>
            <a:r>
              <a:rPr lang="en-US" sz="2400" b="1" u="sng" dirty="0" smtClean="0"/>
              <a:t>E</a:t>
            </a:r>
            <a:r>
              <a:rPr lang="en-US" sz="2400" dirty="0" smtClean="0"/>
              <a:t>ffort Certification </a:t>
            </a:r>
            <a:r>
              <a:rPr lang="en-US" sz="2400" b="1" u="sng" dirty="0" smtClean="0"/>
              <a:t>T</a:t>
            </a:r>
            <a:r>
              <a:rPr lang="en-US" sz="2400" dirty="0" smtClean="0"/>
              <a:t>racking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3124200"/>
          </a:xfrm>
        </p:spPr>
        <p:txBody>
          <a:bodyPr>
            <a:normAutofit/>
          </a:bodyPr>
          <a:lstStyle/>
          <a:p>
            <a:pPr marL="3175" lvl="7" indent="4763" algn="ctr">
              <a:buFontTx/>
              <a:buNone/>
            </a:pP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lvl="7" indent="4763" algn="ctr">
              <a:buFontTx/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 and Non-Exempt Effort Certification Overview</a:t>
            </a:r>
            <a:endParaRPr lang="en-US" sz="4400" i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8484"/>
            <a:ext cx="6862762" cy="404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FACET Effort Certification Report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3995" y="3266982"/>
            <a:ext cx="6835807" cy="17726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38509" y="3009530"/>
            <a:ext cx="221941" cy="3107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FACET Effort Certification Report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0" y="914400"/>
            <a:ext cx="5850384" cy="41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187084" y="1233995"/>
            <a:ext cx="88777" cy="3195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04008" y="4243526"/>
            <a:ext cx="1686757" cy="284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1236" y="2152073"/>
            <a:ext cx="147782" cy="193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229"/>
            <a:ext cx="8152452" cy="35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A-21 View</a:t>
            </a:r>
            <a:endParaRPr lang="en-US" sz="3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8897" y="1484606"/>
            <a:ext cx="1905000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000099999   Ginger Gilligan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3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809750"/>
            <a:ext cx="7772400" cy="1600200"/>
          </a:xfrm>
        </p:spPr>
        <p:txBody>
          <a:bodyPr>
            <a:normAutofit/>
          </a:bodyPr>
          <a:lstStyle/>
          <a:p>
            <a:r>
              <a:rPr lang="en-US" cap="all" dirty="0" smtClean="0"/>
              <a:t>Preparing for CERTIFICATION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</a:t>
            </a:r>
            <a:r>
              <a:rPr lang="en-US" sz="3600" dirty="0" smtClean="0"/>
              <a:t>Certification Cycles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822881" y="1186093"/>
            <a:ext cx="2588950" cy="1676400"/>
          </a:xfrm>
          <a:prstGeom prst="roundRect">
            <a:avLst/>
          </a:prstGeom>
          <a:solidFill>
            <a:srgbClr val="571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Central /</a:t>
            </a:r>
            <a:r>
              <a:rPr lang="en-US" b="1" dirty="0" smtClean="0"/>
              <a:t> </a:t>
            </a:r>
            <a:r>
              <a:rPr lang="en-US" dirty="0" smtClean="0"/>
              <a:t>Course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42769" y="1177214"/>
            <a:ext cx="2438400" cy="1676400"/>
          </a:xfrm>
          <a:prstGeom prst="roundRect">
            <a:avLst/>
          </a:prstGeom>
          <a:solidFill>
            <a:srgbClr val="571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Commitments on Projects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2884" y="3180517"/>
            <a:ext cx="2588950" cy="1621008"/>
          </a:xfrm>
          <a:prstGeom prst="roundRect">
            <a:avLst/>
          </a:prstGeom>
          <a:solidFill>
            <a:srgbClr val="571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Appointments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43128" y="3176262"/>
            <a:ext cx="2438400" cy="1621008"/>
          </a:xfrm>
          <a:prstGeom prst="roundRect">
            <a:avLst/>
          </a:prstGeom>
          <a:solidFill>
            <a:srgbClr val="571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of Responsibilities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Student Central / Course Data</a:t>
            </a:r>
          </a:p>
          <a:p>
            <a:pPr algn="ctr">
              <a:buFont typeface="Wingdings" pitchFamily="2" charset="2"/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200" dirty="0" smtClean="0"/>
              <a:t>Review </a:t>
            </a:r>
            <a:r>
              <a:rPr lang="en-US" sz="2200" dirty="0"/>
              <a:t>data from </a:t>
            </a:r>
            <a:r>
              <a:rPr lang="en-US" sz="2200" dirty="0" smtClean="0"/>
              <a:t>Student Central in </a:t>
            </a:r>
            <a:r>
              <a:rPr lang="en-US" sz="2200" b="1" dirty="0" smtClean="0"/>
              <a:t>FACET Course Funding </a:t>
            </a:r>
            <a:r>
              <a:rPr lang="en-US" sz="2200" dirty="0" smtClean="0"/>
              <a:t>Interface.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No instructor of Record (IOR) assigned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Payroll/funding errors (instructor must have eligible funding source for Instruction)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Instructional contact hours over 30 for a person (possible, but unusual)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74198"/>
            <a:ext cx="8534400" cy="3707351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2600" b="1" dirty="0" smtClean="0"/>
          </a:p>
          <a:p>
            <a:r>
              <a:rPr lang="en-US" sz="2400" dirty="0"/>
              <a:t>FSU defines a </a:t>
            </a:r>
            <a:r>
              <a:rPr lang="en-US" sz="2400" b="1" dirty="0"/>
              <a:t>commitment</a:t>
            </a:r>
            <a:r>
              <a:rPr lang="en-US" sz="2400" dirty="0"/>
              <a:t> as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“Quantified effort for named personnel whether direct charged or cost shared, as specified in the proposal or award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Review </a:t>
            </a:r>
            <a:r>
              <a:rPr lang="en-US" sz="2400" dirty="0"/>
              <a:t>Sponsored Project Commitments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Review commitments for new projects, before new appointments to projects, and beginning of semester periods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Key personnel changes (named in grant) can affect commitment assignments</a:t>
            </a:r>
          </a:p>
          <a:p>
            <a:pPr algn="ctr">
              <a:buFont typeface="Wingdings" pitchFamily="2" charset="2"/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12054"/>
            <a:ext cx="8534400" cy="3769496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2600" b="1" dirty="0" smtClean="0"/>
          </a:p>
          <a:p>
            <a:r>
              <a:rPr lang="en-US" sz="2400" dirty="0" smtClean="0"/>
              <a:t>Key Personnel Definition</a:t>
            </a:r>
            <a:r>
              <a:rPr lang="en-US" sz="2400" dirty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/>
              <a:t>FSU will follow the sponsoring agency’s definition of Key Personnel if one exists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/>
              <a:t>If no agency definition exists, FSU will define Key Personnel as the </a:t>
            </a:r>
            <a:r>
              <a:rPr lang="en-US" sz="1900" u="sng" dirty="0"/>
              <a:t>PI and all Co-PIs </a:t>
            </a:r>
            <a:r>
              <a:rPr lang="en-US" sz="1900" dirty="0"/>
              <a:t>identified as such in the proposal and/or award</a:t>
            </a:r>
          </a:p>
          <a:p>
            <a:r>
              <a:rPr lang="en-US" sz="2400" dirty="0"/>
              <a:t>PI’s are encouraged to limit the number of key personnel identified in the proposal</a:t>
            </a:r>
          </a:p>
          <a:p>
            <a:r>
              <a:rPr lang="en-US" sz="2400" dirty="0"/>
              <a:t>PI’s are encouraged to limit effort commitments that are not paid for by sponsor</a:t>
            </a:r>
          </a:p>
          <a:p>
            <a:pPr algn="ctr">
              <a:buFont typeface="Wingdings" pitchFamily="2" charset="2"/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0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74198"/>
            <a:ext cx="8534400" cy="3707352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34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3100" b="1" dirty="0" smtClean="0"/>
          </a:p>
          <a:p>
            <a:r>
              <a:rPr lang="en-US" sz="3100" dirty="0" smtClean="0"/>
              <a:t>Proposal </a:t>
            </a:r>
            <a:r>
              <a:rPr lang="en-US" sz="3100" dirty="0"/>
              <a:t>and award are </a:t>
            </a:r>
            <a:r>
              <a:rPr lang="en-US" sz="3100" dirty="0" smtClean="0"/>
              <a:t>source of commitments</a:t>
            </a:r>
          </a:p>
          <a:p>
            <a:r>
              <a:rPr lang="en-US" sz="3100" dirty="0" smtClean="0"/>
              <a:t>Commitments can be recorded in Budget Forms, Budget Justifications, and Available Resources sections of projects</a:t>
            </a:r>
            <a:endParaRPr lang="en-US" sz="3100" dirty="0"/>
          </a:p>
          <a:p>
            <a:r>
              <a:rPr lang="en-US" sz="3100" dirty="0"/>
              <a:t>Commitments </a:t>
            </a:r>
            <a:r>
              <a:rPr lang="en-US" sz="3100" dirty="0" smtClean="0"/>
              <a:t>are entered </a:t>
            </a:r>
            <a:r>
              <a:rPr lang="en-US" sz="3100" dirty="0"/>
              <a:t>for Key </a:t>
            </a:r>
            <a:r>
              <a:rPr lang="en-US" sz="3100" dirty="0" smtClean="0"/>
              <a:t>Personnel and non-Key </a:t>
            </a:r>
            <a:r>
              <a:rPr lang="en-US" sz="3100" dirty="0"/>
              <a:t>Personnel that </a:t>
            </a:r>
            <a:r>
              <a:rPr lang="en-US" sz="3100" dirty="0" smtClean="0"/>
              <a:t>are cost-shared.</a:t>
            </a:r>
            <a:endParaRPr lang="en-US" sz="3100" dirty="0"/>
          </a:p>
          <a:p>
            <a:r>
              <a:rPr lang="en-US" sz="3100" dirty="0"/>
              <a:t>Commitments </a:t>
            </a:r>
            <a:r>
              <a:rPr lang="en-US" sz="3100" dirty="0" smtClean="0"/>
              <a:t>are entered as percentages of total effort required</a:t>
            </a:r>
            <a:endParaRPr lang="en-US" sz="3100" dirty="0"/>
          </a:p>
          <a:p>
            <a:r>
              <a:rPr lang="en-US" sz="3100" dirty="0"/>
              <a:t>Commitment period(s</a:t>
            </a:r>
            <a:r>
              <a:rPr lang="en-US" sz="3100" dirty="0" smtClean="0"/>
              <a:t>) are Life </a:t>
            </a:r>
            <a:r>
              <a:rPr lang="en-US" sz="3100" dirty="0"/>
              <a:t>of </a:t>
            </a:r>
            <a:r>
              <a:rPr lang="en-US" sz="3100" dirty="0" smtClean="0"/>
              <a:t>Project, Academic </a:t>
            </a:r>
            <a:r>
              <a:rPr lang="en-US" sz="3100" dirty="0"/>
              <a:t>Year (Fall, Spring</a:t>
            </a:r>
            <a:r>
              <a:rPr lang="en-US" sz="3100" dirty="0" smtClean="0"/>
              <a:t>), or Summers Only. The commitments shown in FACET are only </a:t>
            </a:r>
            <a:r>
              <a:rPr lang="en-US" sz="3100" dirty="0"/>
              <a:t>for the </a:t>
            </a:r>
            <a:r>
              <a:rPr lang="en-US" sz="3100" dirty="0" smtClean="0"/>
              <a:t>periods when funding </a:t>
            </a:r>
            <a:r>
              <a:rPr lang="en-US" sz="3100" dirty="0"/>
              <a:t>is </a:t>
            </a:r>
            <a:r>
              <a:rPr lang="en-US" sz="3100" dirty="0" smtClean="0"/>
              <a:t>obligated.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74198"/>
            <a:ext cx="8534400" cy="3707352"/>
          </a:xfrm>
        </p:spPr>
        <p:txBody>
          <a:bodyPr>
            <a:normAutofit fontScale="3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74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5500" b="1" dirty="0" smtClean="0"/>
          </a:p>
          <a:p>
            <a:pPr marL="0" indent="0">
              <a:buNone/>
            </a:pPr>
            <a:r>
              <a:rPr lang="en-US" sz="6800" dirty="0" smtClean="0"/>
              <a:t>Commitments </a:t>
            </a:r>
            <a:r>
              <a:rPr lang="en-US" sz="6800" dirty="0"/>
              <a:t>may be adjusted due to: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6800" dirty="0"/>
              <a:t>Increase or reduction in funding and/or period of performance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6800" dirty="0"/>
              <a:t>Changes in scope of work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6800" dirty="0"/>
              <a:t>Voluntary reduction of effort at PI’s discretion if allowed by terms of the award </a:t>
            </a:r>
            <a:r>
              <a:rPr lang="en-US" sz="6800" dirty="0" smtClean="0"/>
              <a:t/>
            </a:r>
            <a:br>
              <a:rPr lang="en-US" sz="6800" dirty="0" smtClean="0"/>
            </a:br>
            <a:endParaRPr lang="en-US" sz="6800" dirty="0" smtClean="0"/>
          </a:p>
          <a:p>
            <a:pPr marL="57150" indent="0">
              <a:buNone/>
            </a:pPr>
            <a:r>
              <a:rPr lang="en-US" sz="6800" dirty="0" smtClean="0"/>
              <a:t>As </a:t>
            </a:r>
            <a:r>
              <a:rPr lang="en-US" sz="6800" dirty="0"/>
              <a:t>long as the </a:t>
            </a:r>
            <a:r>
              <a:rPr lang="en-US" sz="6800" b="1" dirty="0" smtClean="0"/>
              <a:t>overall </a:t>
            </a:r>
            <a:r>
              <a:rPr lang="en-US" sz="6800" b="1" dirty="0"/>
              <a:t>commitment</a:t>
            </a:r>
            <a:r>
              <a:rPr lang="en-US" sz="6800" dirty="0"/>
              <a:t> is </a:t>
            </a:r>
            <a:r>
              <a:rPr lang="en-US" sz="6800" dirty="0" smtClean="0"/>
              <a:t>still met</a:t>
            </a:r>
            <a:r>
              <a:rPr lang="en-US" sz="6800" dirty="0"/>
              <a:t>, </a:t>
            </a:r>
            <a:r>
              <a:rPr lang="en-US" sz="6800" dirty="0" smtClean="0"/>
              <a:t>period commitments may </a:t>
            </a:r>
            <a:r>
              <a:rPr lang="en-US" sz="6800" dirty="0"/>
              <a:t>be moved to future periods depending on </a:t>
            </a:r>
            <a:r>
              <a:rPr lang="en-US" sz="6800" dirty="0" smtClean="0"/>
              <a:t>employee availability and schedule.</a:t>
            </a:r>
            <a:endParaRPr lang="en-US" sz="6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96239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000" dirty="0" smtClean="0"/>
              <a:t>FACET Exempt Effort Reporting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Overview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Preparing for Certification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Effort Certification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Issues Resolution</a:t>
            </a:r>
          </a:p>
          <a:p>
            <a:pPr marL="914400" lvl="1" indent="-514350">
              <a:buFont typeface="+mj-lt"/>
              <a:buAutoNum type="arabicPeriod"/>
            </a:pPr>
            <a:endParaRPr lang="en-US" sz="1100" dirty="0" smtClean="0"/>
          </a:p>
          <a:p>
            <a:r>
              <a:rPr lang="en-US" sz="3000" dirty="0" smtClean="0"/>
              <a:t>FACET Non-Exempt Effort Reporting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Differences from Exempt	</a:t>
            </a:r>
            <a:endParaRPr lang="en-US" sz="2600" dirty="0"/>
          </a:p>
          <a:p>
            <a:endParaRPr lang="en-US" sz="3000" dirty="0" smtClean="0"/>
          </a:p>
          <a:p>
            <a:endParaRPr lang="en-US" sz="3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12054"/>
            <a:ext cx="8534400" cy="37694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Commitments on Projects</a:t>
            </a:r>
          </a:p>
          <a:p>
            <a:pPr>
              <a:buFont typeface="Wingdings" pitchFamily="2" charset="2"/>
              <a:buNone/>
            </a:pPr>
            <a:endParaRPr lang="en-US" sz="1200" b="1" dirty="0" smtClean="0"/>
          </a:p>
          <a:p>
            <a:pPr>
              <a:buFont typeface="Wingdings" pitchFamily="2" charset="2"/>
              <a:buNone/>
            </a:pPr>
            <a:r>
              <a:rPr lang="en-US" sz="1800" b="1" dirty="0" smtClean="0"/>
              <a:t>Commitment Shown in FACET (A-21 Page):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" y="2029194"/>
            <a:ext cx="84963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053" y="4136994"/>
            <a:ext cx="630314" cy="284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565"/>
            <a:ext cx="8534400" cy="373398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2600" dirty="0" smtClean="0"/>
              <a:t>You may request changes </a:t>
            </a:r>
            <a:r>
              <a:rPr lang="en-US" sz="2600" dirty="0"/>
              <a:t>to a commitment </a:t>
            </a:r>
            <a:r>
              <a:rPr lang="en-US" sz="2600" dirty="0" smtClean="0"/>
              <a:t>by sending an Email to Sponsored Research:</a:t>
            </a:r>
            <a:endParaRPr lang="en-US" sz="2600" dirty="0"/>
          </a:p>
          <a:p>
            <a:pPr lvl="2"/>
            <a:r>
              <a:rPr lang="en-US" sz="2600" dirty="0" err="1"/>
              <a:t>Kaytee</a:t>
            </a:r>
            <a:r>
              <a:rPr lang="en-US" sz="2600" dirty="0"/>
              <a:t> Fletcher (</a:t>
            </a:r>
            <a:r>
              <a:rPr lang="en-US" sz="2600" dirty="0">
                <a:hlinkClick r:id="rId3"/>
              </a:rPr>
              <a:t>kfletcher@fsu.edu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565"/>
            <a:ext cx="8534400" cy="373398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Commitments on Projects</a:t>
            </a:r>
          </a:p>
          <a:p>
            <a:pPr algn="ctr">
              <a:buFont typeface="Wingdings" pitchFamily="2" charset="2"/>
              <a:buNone/>
            </a:pPr>
            <a:endParaRPr lang="en-US" sz="1900" b="1" dirty="0" smtClean="0"/>
          </a:p>
          <a:p>
            <a:r>
              <a:rPr lang="en-US" sz="2600" dirty="0" smtClean="0"/>
              <a:t>OMNI Commitment Query: </a:t>
            </a:r>
            <a:r>
              <a:rPr lang="en-US" sz="2800" dirty="0" smtClean="0"/>
              <a:t>FSU_ER_SRS_CURRENT_COMMITMENTS</a:t>
            </a:r>
          </a:p>
          <a:p>
            <a:endParaRPr lang="en-US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52" y="3140364"/>
            <a:ext cx="4769096" cy="12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12054"/>
            <a:ext cx="8534400" cy="376949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Job Appointments</a:t>
            </a:r>
          </a:p>
          <a:p>
            <a:pPr algn="ctr">
              <a:buFont typeface="Wingdings" pitchFamily="2" charset="2"/>
              <a:buNone/>
            </a:pPr>
            <a:endParaRPr lang="en-US" sz="2400" b="1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Verify courtesy appointments are valid for instruction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Complete all pending position supervisor </a:t>
            </a:r>
            <a:r>
              <a:rPr lang="en-US" dirty="0"/>
              <a:t>changes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Note which individuals in your unit have multiple </a:t>
            </a:r>
            <a:r>
              <a:rPr lang="en-US" dirty="0"/>
              <a:t>job </a:t>
            </a:r>
            <a:r>
              <a:rPr lang="en-US" dirty="0" smtClean="0"/>
              <a:t>records (with you or other departments)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83076"/>
            <a:ext cx="8534400" cy="369847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Assignment of Responsibilities</a:t>
            </a:r>
          </a:p>
          <a:p>
            <a:pPr algn="ctr">
              <a:buFont typeface="Wingdings" pitchFamily="2" charset="2"/>
              <a:buNone/>
            </a:pPr>
            <a:endParaRPr lang="en-US" sz="2400" b="1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Estimate of effort a faculty member will work during the upcoming academic 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Normally completed during Spring semester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be updated as many times as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 available to review when entering effort into FACET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FACET must accurately report effort during period. If different from AOR, an AOR amendment is recommended.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012054"/>
            <a:ext cx="8689759" cy="37694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Assignment of Responsibilities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97" y="1518082"/>
            <a:ext cx="6737682" cy="35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4210" y="1757779"/>
            <a:ext cx="1225117" cy="106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03177"/>
            <a:ext cx="8534400" cy="377837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Important Considerations</a:t>
            </a:r>
          </a:p>
          <a:p>
            <a:pPr algn="ctr">
              <a:buFont typeface="Wingdings" pitchFamily="2" charset="2"/>
              <a:buNone/>
            </a:pPr>
            <a:endParaRPr lang="en-US" sz="2400" b="1" dirty="0"/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Multiple jobs in different departments will require representatives to coordinate efforts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Certification non-compliance will require sponsored project charges to be move to another funding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Please be proactive about supervisor changes, transfers, and separations. 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3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Certification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62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 smtClean="0"/>
              <a:t>FACET EXEMPT TIMELINE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300" dirty="0" smtClean="0"/>
              <a:t>FACET Exempt </a:t>
            </a:r>
            <a:r>
              <a:rPr lang="en-US" sz="3300" dirty="0" smtClean="0"/>
              <a:t>is available for department certification </a:t>
            </a:r>
            <a:r>
              <a:rPr lang="en-US" sz="3300" b="1" dirty="0" smtClean="0"/>
              <a:t>within 60 days</a:t>
            </a:r>
            <a:r>
              <a:rPr lang="en-US" sz="3300" dirty="0" smtClean="0"/>
              <a:t> after </a:t>
            </a:r>
            <a:r>
              <a:rPr lang="en-US" sz="3300" dirty="0" smtClean="0"/>
              <a:t>the end of </a:t>
            </a:r>
            <a:r>
              <a:rPr lang="en-US" sz="3300" dirty="0" smtClean="0"/>
              <a:t>a semester</a:t>
            </a:r>
            <a:r>
              <a:rPr lang="en-US" sz="3300" dirty="0" smtClean="0"/>
              <a:t>. </a:t>
            </a:r>
            <a:r>
              <a:rPr lang="en-US" sz="3300" dirty="0" smtClean="0"/>
              <a:t>Openings are announced </a:t>
            </a:r>
            <a:r>
              <a:rPr lang="en-US" sz="3300" dirty="0" smtClean="0"/>
              <a:t>prior to start date via FACET </a:t>
            </a:r>
            <a:r>
              <a:rPr lang="en-US" sz="3300" dirty="0" smtClean="0"/>
              <a:t>mailing </a:t>
            </a:r>
            <a:r>
              <a:rPr lang="en-US" sz="3300" dirty="0" smtClean="0"/>
              <a:t>list.</a:t>
            </a:r>
            <a:endParaRPr lang="en-US" sz="3300" dirty="0"/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 smtClean="0"/>
              <a:t>Student Central Course Updates Completed by Final Day of the Semester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Alternate Path Reports Available </a:t>
            </a:r>
            <a:r>
              <a:rPr lang="en-US" sz="2900" dirty="0" smtClean="0"/>
              <a:t>7 Days Prior to Open Date</a:t>
            </a:r>
            <a:endParaRPr lang="en-US" sz="2900" dirty="0"/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 smtClean="0"/>
              <a:t>Employee/Supervisor Deadline </a:t>
            </a:r>
            <a:r>
              <a:rPr lang="en-US" sz="2900" dirty="0"/>
              <a:t>for Report Certification </a:t>
            </a:r>
            <a:r>
              <a:rPr lang="en-US" sz="2900" dirty="0" smtClean="0"/>
              <a:t>(Level 4) is 14 Days after Open Date</a:t>
            </a:r>
            <a:endParaRPr lang="en-US" sz="2900" dirty="0"/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b="1" dirty="0" smtClean="0"/>
              <a:t>Certification Deadline is 21 </a:t>
            </a:r>
            <a:r>
              <a:rPr lang="en-US" sz="2900" b="1" dirty="0" smtClean="0"/>
              <a:t>Days (3 weeks) </a:t>
            </a:r>
            <a:r>
              <a:rPr lang="en-US" sz="2900" b="1" dirty="0" smtClean="0"/>
              <a:t>after Open Date</a:t>
            </a:r>
            <a:endParaRPr lang="en-US" sz="29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03177"/>
            <a:ext cx="8534400" cy="377837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/>
              <a:t>FACET Department Representative Roles</a:t>
            </a:r>
          </a:p>
          <a:p>
            <a:pPr algn="ctr">
              <a:buFont typeface="Wingdings" pitchFamily="2" charset="2"/>
              <a:buNone/>
            </a:pPr>
            <a:endParaRPr lang="en-US" sz="2400" b="1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New Department Representatives must request the </a:t>
            </a:r>
            <a:r>
              <a:rPr lang="en-US" sz="2600" b="1" dirty="0" smtClean="0"/>
              <a:t>FSU_FACET_REP</a:t>
            </a:r>
            <a:r>
              <a:rPr lang="en-US" sz="2600" dirty="0" smtClean="0"/>
              <a:t> role from the OMNI </a:t>
            </a:r>
            <a:r>
              <a:rPr lang="en-US" sz="2600" dirty="0" err="1" smtClean="0"/>
              <a:t>eORR</a:t>
            </a:r>
            <a:r>
              <a:rPr lang="en-US" sz="2600" dirty="0" smtClean="0"/>
              <a:t> system (under Human Resources roles)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 Representatives must also be added to the OMNI Department Representative table.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Preparing for Certification Cycles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012054"/>
            <a:ext cx="8689759" cy="37694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 dirty="0" smtClean="0"/>
              <a:t>FACET Department Representative Roles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70" y="1784413"/>
            <a:ext cx="4720492" cy="314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9" y="1819922"/>
            <a:ext cx="3832376" cy="30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229" y="3870664"/>
            <a:ext cx="3622090" cy="177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525087" y="3453411"/>
            <a:ext cx="2104008" cy="13494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772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581150"/>
            <a:ext cx="8610600" cy="1483519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/>
            </a:r>
            <a:br>
              <a:rPr lang="en-US" cap="all" dirty="0" smtClean="0"/>
            </a:br>
            <a:r>
              <a:rPr lang="en-US" cap="all" dirty="0" smtClean="0"/>
              <a:t>FACET Exempt Effort Reporting </a:t>
            </a:r>
            <a:br>
              <a:rPr lang="en-US" cap="all" dirty="0" smtClean="0"/>
            </a:br>
            <a:r>
              <a:rPr lang="en-US" cap="all" dirty="0" smtClean="0"/>
              <a:t>overview</a:t>
            </a:r>
            <a:br>
              <a:rPr lang="en-US" cap="all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Certification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FACET Department Team</a:t>
            </a:r>
            <a:endParaRPr lang="en-US" sz="2800" dirty="0" smtClean="0"/>
          </a:p>
          <a:p>
            <a:r>
              <a:rPr lang="en-US" sz="2800" dirty="0" smtClean="0"/>
              <a:t>FACET Exempt Rep.</a:t>
            </a:r>
          </a:p>
          <a:p>
            <a:r>
              <a:rPr lang="en-US" sz="2800" dirty="0" smtClean="0"/>
              <a:t>Time/Labor Rep.</a:t>
            </a:r>
          </a:p>
          <a:p>
            <a:r>
              <a:rPr lang="en-US" sz="2800" dirty="0" smtClean="0"/>
              <a:t>Course Schedule Rep.</a:t>
            </a:r>
          </a:p>
          <a:p>
            <a:r>
              <a:rPr lang="en-US" sz="2800" dirty="0" smtClean="0"/>
              <a:t>Grants Compliance Rep.</a:t>
            </a:r>
          </a:p>
          <a:p>
            <a:r>
              <a:rPr lang="en-US" sz="2800" dirty="0" smtClean="0"/>
              <a:t>HR/Appointment Rep.</a:t>
            </a:r>
          </a:p>
        </p:txBody>
      </p:sp>
      <p:pic>
        <p:nvPicPr>
          <p:cNvPr id="1027" name="Picture 3" descr="C:\Documents and Settings\jmb3038\Local Settings\Temporary Internet Files\Content.IE5\2MGGEAFN\MC9000560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157" y="1283748"/>
            <a:ext cx="2895600" cy="3352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Certification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4693698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Training Materials</a:t>
            </a:r>
          </a:p>
          <a:p>
            <a:pPr marL="0" indent="0">
              <a:buNone/>
            </a:pPr>
            <a:r>
              <a:rPr lang="en-US" sz="2400" dirty="0" smtClean="0"/>
              <a:t>A complete set of training materials for department representatives and individuals required to certify effort can be located at: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omni.training.fsu.edu/OMNI-FACET/Effort-Certification/FACET-Effort-Certification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20" y="1329062"/>
            <a:ext cx="3716893" cy="342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038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>Effort Certification </a:t>
            </a:r>
            <a:br>
              <a:rPr lang="en-US" cap="all" dirty="0" smtClean="0"/>
            </a:br>
            <a:r>
              <a:rPr lang="en-US" cap="all" dirty="0" smtClean="0"/>
              <a:t>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322502"/>
              </p:ext>
            </p:extLst>
          </p:nvPr>
        </p:nvGraphicFramePr>
        <p:xfrm>
          <a:off x="304800" y="1257301"/>
          <a:ext cx="8610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Effort Categories</a:t>
            </a:r>
          </a:p>
          <a:p>
            <a:r>
              <a:rPr lang="en-US" sz="2800" dirty="0"/>
              <a:t>Each </a:t>
            </a:r>
            <a:r>
              <a:rPr lang="en-US" sz="2800" dirty="0" err="1"/>
              <a:t>Empl</a:t>
            </a:r>
            <a:r>
              <a:rPr lang="en-US" sz="2800" dirty="0"/>
              <a:t> </a:t>
            </a:r>
            <a:r>
              <a:rPr lang="en-US" sz="2800" dirty="0" err="1"/>
              <a:t>Rcd</a:t>
            </a:r>
            <a:r>
              <a:rPr lang="en-US" sz="2800" dirty="0"/>
              <a:t> must have 100% effort entered, whole numbers ONLY (no decimals)</a:t>
            </a:r>
          </a:p>
          <a:p>
            <a:r>
              <a:rPr lang="en-US" sz="2800" dirty="0"/>
              <a:t>Department Representatives: You can only enter effort for records in your department</a:t>
            </a:r>
          </a:p>
          <a:p>
            <a:r>
              <a:rPr lang="en-US" sz="2800" dirty="0"/>
              <a:t>Employees can enter effort on all their records</a:t>
            </a:r>
          </a:p>
          <a:p>
            <a:r>
              <a:rPr lang="en-US" sz="2800" dirty="0"/>
              <a:t>Be alert to icons: Errors, Warnings, Information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“Instruction” Section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Displays </a:t>
            </a:r>
            <a:r>
              <a:rPr lang="en-US" sz="2400" dirty="0" smtClean="0"/>
              <a:t>for-credit courses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Instructor of Record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Contact Hours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Enter total effort at </a:t>
            </a:r>
            <a:r>
              <a:rPr lang="en-US" sz="2400" b="1" i="1" dirty="0" smtClean="0"/>
              <a:t>Courses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Activity Level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/>
              <a:t>Effort automatically </a:t>
            </a:r>
            <a:r>
              <a:rPr lang="en-US" sz="2400" dirty="0"/>
              <a:t>distributes to </a:t>
            </a:r>
            <a:r>
              <a:rPr lang="en-US" sz="2400" dirty="0" smtClean="0"/>
              <a:t>listed courses (use </a:t>
            </a:r>
            <a:r>
              <a:rPr lang="en-US" sz="2400" b="1" dirty="0" smtClean="0"/>
              <a:t>Show </a:t>
            </a:r>
            <a:r>
              <a:rPr lang="en-US" sz="2400" b="1" dirty="0"/>
              <a:t>More </a:t>
            </a:r>
            <a:r>
              <a:rPr lang="en-US" sz="2400" b="1" dirty="0" smtClean="0"/>
              <a:t>Detail </a:t>
            </a:r>
            <a:r>
              <a:rPr lang="en-US" sz="2400" dirty="0" smtClean="0"/>
              <a:t>to see individual courses)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68676"/>
            <a:ext cx="8229600" cy="781234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-128"/>
              </a:rPr>
              <a:t>FACET Exempt Certification Process</a:t>
            </a:r>
            <a:endParaRPr lang="en-US" sz="3200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79" y="807868"/>
            <a:ext cx="5992427" cy="426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289" y="1970842"/>
            <a:ext cx="5486400" cy="8433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Courses Funded by Sponsored Projects</a:t>
            </a:r>
          </a:p>
          <a:p>
            <a:r>
              <a:rPr lang="en-US" sz="2400" dirty="0">
                <a:cs typeface="Arial" pitchFamily="34" charset="0"/>
              </a:rPr>
              <a:t>Courses can be funded by a grant if: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Award purpose is </a:t>
            </a:r>
            <a:r>
              <a:rPr lang="en-US" sz="2400" b="1" dirty="0">
                <a:cs typeface="Arial" pitchFamily="34" charset="0"/>
              </a:rPr>
              <a:t>INS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Award purpose is </a:t>
            </a:r>
            <a:r>
              <a:rPr lang="en-US" sz="2400" b="1" dirty="0">
                <a:cs typeface="Arial" pitchFamily="34" charset="0"/>
              </a:rPr>
              <a:t>RES</a:t>
            </a:r>
            <a:r>
              <a:rPr lang="en-US" sz="2400" dirty="0">
                <a:cs typeface="Arial" pitchFamily="34" charset="0"/>
              </a:rPr>
              <a:t> or </a:t>
            </a:r>
            <a:r>
              <a:rPr lang="en-US" sz="2400" b="1" dirty="0">
                <a:cs typeface="Arial" pitchFamily="34" charset="0"/>
              </a:rPr>
              <a:t>OSA </a:t>
            </a:r>
            <a:r>
              <a:rPr lang="en-US" sz="2400" dirty="0" smtClean="0">
                <a:cs typeface="Arial" pitchFamily="34" charset="0"/>
              </a:rPr>
              <a:t>and:</a:t>
            </a:r>
            <a:endParaRPr lang="en-US" sz="2400" dirty="0"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cs typeface="Arial" pitchFamily="34" charset="0"/>
              </a:rPr>
              <a:t>Course Section </a:t>
            </a:r>
            <a:r>
              <a:rPr lang="en-US" dirty="0" smtClean="0">
                <a:cs typeface="Arial" pitchFamily="34" charset="0"/>
              </a:rPr>
              <a:t>Type is </a:t>
            </a:r>
            <a:r>
              <a:rPr lang="en-US" b="1" dirty="0" smtClean="0">
                <a:cs typeface="Arial" pitchFamily="34" charset="0"/>
              </a:rPr>
              <a:t>Graduate </a:t>
            </a:r>
            <a:r>
              <a:rPr lang="en-US" b="1" dirty="0">
                <a:cs typeface="Arial" pitchFamily="34" charset="0"/>
              </a:rPr>
              <a:t>Dissertation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b="1" dirty="0">
                <a:cs typeface="Arial" pitchFamily="34" charset="0"/>
              </a:rPr>
              <a:t>Graduate </a:t>
            </a:r>
            <a:r>
              <a:rPr lang="en-US" b="1" dirty="0" smtClean="0">
                <a:cs typeface="Arial" pitchFamily="34" charset="0"/>
              </a:rPr>
              <a:t>Thesis, Supervised Research </a:t>
            </a:r>
            <a:r>
              <a:rPr lang="en-US" dirty="0">
                <a:cs typeface="Arial" pitchFamily="34" charset="0"/>
              </a:rPr>
              <a:t>or </a:t>
            </a:r>
            <a:r>
              <a:rPr lang="en-US" b="1" dirty="0" smtClean="0">
                <a:cs typeface="Arial" pitchFamily="34" charset="0"/>
              </a:rPr>
              <a:t>DIS</a:t>
            </a:r>
            <a:r>
              <a:rPr lang="en-US" dirty="0" smtClean="0">
                <a:cs typeface="Arial" pitchFamily="34" charset="0"/>
              </a:rPr>
              <a:t> (or)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cs typeface="Arial" pitchFamily="34" charset="0"/>
              </a:rPr>
              <a:t>An Instruction </a:t>
            </a:r>
            <a:r>
              <a:rPr lang="en-US" dirty="0">
                <a:cs typeface="Arial" pitchFamily="34" charset="0"/>
              </a:rPr>
              <a:t>attribute has been added to the </a:t>
            </a:r>
            <a:r>
              <a:rPr lang="en-US" dirty="0" smtClean="0">
                <a:cs typeface="Arial" pitchFamily="34" charset="0"/>
              </a:rPr>
              <a:t>project: </a:t>
            </a:r>
            <a:r>
              <a:rPr lang="en-US" b="1" dirty="0" smtClean="0">
                <a:cs typeface="Arial" pitchFamily="34" charset="0"/>
              </a:rPr>
              <a:t>Instruction Allowed</a:t>
            </a:r>
            <a:r>
              <a:rPr lang="en-US" dirty="0" smtClean="0">
                <a:cs typeface="Arial" pitchFamily="34" charset="0"/>
              </a:rPr>
              <a:t> or </a:t>
            </a:r>
            <a:r>
              <a:rPr lang="en-US" b="1" dirty="0" smtClean="0">
                <a:cs typeface="Arial" pitchFamily="34" charset="0"/>
              </a:rPr>
              <a:t>Cost </a:t>
            </a:r>
            <a:r>
              <a:rPr lang="en-US" b="1" dirty="0">
                <a:cs typeface="Arial" pitchFamily="34" charset="0"/>
              </a:rPr>
              <a:t>Share Instruction </a:t>
            </a:r>
            <a:r>
              <a:rPr lang="en-US" b="1" dirty="0" smtClean="0">
                <a:cs typeface="Arial" pitchFamily="34" charset="0"/>
              </a:rPr>
              <a:t>Allowed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“Research/Creative Activity” Section</a:t>
            </a:r>
          </a:p>
          <a:p>
            <a:r>
              <a:rPr lang="en-US" sz="2400" dirty="0"/>
              <a:t>Enter effort </a:t>
            </a:r>
            <a:r>
              <a:rPr lang="en-US" sz="2400" dirty="0" smtClean="0"/>
              <a:t>individually for </a:t>
            </a:r>
            <a:r>
              <a:rPr lang="en-US" sz="2400" dirty="0"/>
              <a:t>each </a:t>
            </a:r>
            <a:r>
              <a:rPr lang="en-US" sz="2400" dirty="0" smtClean="0"/>
              <a:t>listed project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If sponsored project not </a:t>
            </a:r>
            <a:r>
              <a:rPr lang="en-US" sz="2400" dirty="0" smtClean="0"/>
              <a:t>displayed, project will have to be added using Add Sponsored Project button (can </a:t>
            </a:r>
            <a:r>
              <a:rPr lang="en-US" sz="2400" dirty="0"/>
              <a:t>be done at Level 3 or </a:t>
            </a:r>
            <a:r>
              <a:rPr lang="en-US" sz="2400" dirty="0" smtClean="0"/>
              <a:t>4)</a:t>
            </a:r>
            <a:endParaRPr lang="en-US" sz="2400" dirty="0"/>
          </a:p>
          <a:p>
            <a:r>
              <a:rPr lang="en-US" sz="2400" dirty="0"/>
              <a:t>Project will </a:t>
            </a:r>
            <a:r>
              <a:rPr lang="en-US" sz="2400" dirty="0" smtClean="0"/>
              <a:t>automatically display </a:t>
            </a:r>
            <a:r>
              <a:rPr lang="en-US" sz="2400" dirty="0"/>
              <a:t>on </a:t>
            </a:r>
            <a:r>
              <a:rPr lang="en-US" sz="2400" dirty="0" smtClean="0"/>
              <a:t>FACET report if</a:t>
            </a:r>
            <a:r>
              <a:rPr lang="en-US" sz="2400" dirty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Commitment entered for academic term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Salary funded from </a:t>
            </a:r>
            <a:r>
              <a:rPr lang="en-US" sz="2400" dirty="0" smtClean="0"/>
              <a:t>project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68676"/>
            <a:ext cx="8229600" cy="781234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-128"/>
              </a:rPr>
              <a:t>FACET Exempt Certification Process</a:t>
            </a:r>
            <a:endParaRPr lang="en-US" sz="3200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79" y="807868"/>
            <a:ext cx="5992427" cy="426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2167" y="3639844"/>
            <a:ext cx="5468645" cy="8700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46" y="1331650"/>
            <a:ext cx="933199" cy="15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2808" y="1269507"/>
            <a:ext cx="1003176" cy="275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Exempt Effort Reporting Overview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7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What is effort?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Amount of time spent on a compensated institutional activity (including time on a sponsored project).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Expressed as a percentage of the total amount (100%) of time spent on compensated work-related activities </a:t>
            </a:r>
            <a:r>
              <a:rPr lang="en-US" sz="2600" dirty="0"/>
              <a:t>per job (</a:t>
            </a:r>
            <a:r>
              <a:rPr lang="en-US" sz="2600" dirty="0" smtClean="0"/>
              <a:t>instruction, research, service, administration, etc.) independent of FTE. 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A-21 View Page</a:t>
            </a:r>
          </a:p>
          <a:p>
            <a:r>
              <a:rPr lang="en-US" sz="2400" dirty="0"/>
              <a:t>Effort entered on previous page “transfers” to A-21 </a:t>
            </a:r>
            <a:r>
              <a:rPr lang="en-US" sz="2400" dirty="0" smtClean="0"/>
              <a:t>View page</a:t>
            </a:r>
            <a:endParaRPr lang="en-US" sz="2400" dirty="0"/>
          </a:p>
          <a:p>
            <a:r>
              <a:rPr lang="en-US" sz="2400" dirty="0"/>
              <a:t>Displays/compares commitments, funding, </a:t>
            </a:r>
            <a:r>
              <a:rPr lang="en-US" sz="2400" dirty="0" smtClean="0"/>
              <a:t>and entered </a:t>
            </a:r>
            <a:r>
              <a:rPr lang="en-US" sz="2400" dirty="0"/>
              <a:t>effort</a:t>
            </a:r>
          </a:p>
          <a:p>
            <a:r>
              <a:rPr lang="en-US" sz="2400" dirty="0"/>
              <a:t>System automatically allocates to: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Direct Charge </a:t>
            </a:r>
            <a:r>
              <a:rPr lang="en-US" sz="2400" dirty="0" smtClean="0"/>
              <a:t>Salary, Committed </a:t>
            </a:r>
            <a:r>
              <a:rPr lang="en-US" sz="2400" dirty="0"/>
              <a:t>Cost </a:t>
            </a:r>
            <a:r>
              <a:rPr lang="en-US" sz="2400" dirty="0" smtClean="0"/>
              <a:t>Sharing, Over </a:t>
            </a:r>
            <a:r>
              <a:rPr lang="en-US" sz="2400" dirty="0"/>
              <a:t>the Salary </a:t>
            </a:r>
            <a:r>
              <a:rPr lang="en-US" sz="2400" dirty="0" smtClean="0"/>
              <a:t>Cap, Uncommitted </a:t>
            </a:r>
            <a:r>
              <a:rPr lang="en-US" sz="2400" dirty="0"/>
              <a:t>Cost Sharing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229"/>
            <a:ext cx="8152452" cy="35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8897" y="1484606"/>
            <a:ext cx="1905000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000099999   Ginger Gilligan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9138" y="3968318"/>
            <a:ext cx="452761" cy="5681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73662" y="3941684"/>
            <a:ext cx="1287262" cy="5770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Changes to Certified Effort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Certified effort reports assert that the </a:t>
            </a:r>
            <a:r>
              <a:rPr lang="en-US" sz="2400" dirty="0" smtClean="0"/>
              <a:t>entered information is accurate and complete to </a:t>
            </a:r>
            <a:r>
              <a:rPr lang="en-US" sz="2400" dirty="0"/>
              <a:t>the best of the certifier’s </a:t>
            </a:r>
            <a:r>
              <a:rPr lang="en-US" sz="2400" dirty="0" smtClean="0"/>
              <a:t>knowledge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Changes to previously certified effort erode the credibility of the </a:t>
            </a:r>
            <a:r>
              <a:rPr lang="en-US" sz="2400" dirty="0" smtClean="0"/>
              <a:t>certifier and present serious issues during external audits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In the FACET </a:t>
            </a:r>
            <a:r>
              <a:rPr lang="en-US" sz="2400" dirty="0" smtClean="0"/>
              <a:t>system, </a:t>
            </a:r>
            <a:r>
              <a:rPr lang="en-US" sz="2400" dirty="0"/>
              <a:t>retroactive funding adjustments </a:t>
            </a:r>
            <a:r>
              <a:rPr lang="en-US" sz="2400" dirty="0" smtClean="0"/>
              <a:t>after certification will </a:t>
            </a:r>
            <a:r>
              <a:rPr lang="en-US" sz="2400" dirty="0"/>
              <a:t>trigger the need to </a:t>
            </a:r>
            <a:r>
              <a:rPr lang="en-US" sz="2400" dirty="0" smtClean="0"/>
              <a:t>re-certify </a:t>
            </a:r>
            <a:r>
              <a:rPr lang="en-US" sz="2400" dirty="0"/>
              <a:t>an </a:t>
            </a:r>
            <a:r>
              <a:rPr lang="en-US" sz="2400" dirty="0" smtClean="0"/>
              <a:t>effort report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358283"/>
            <a:ext cx="8229600" cy="35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Changes to Certified Effort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Once a report has been certified and moved to Level 5, we recommend </a:t>
            </a:r>
            <a:r>
              <a:rPr lang="en-US" sz="2400" dirty="0" smtClean="0"/>
              <a:t>resolving any </a:t>
            </a:r>
            <a:r>
              <a:rPr lang="en-US" sz="2400" dirty="0"/>
              <a:t>issues </a:t>
            </a:r>
            <a:r>
              <a:rPr lang="en-US" sz="2400" b="1" dirty="0"/>
              <a:t>without</a:t>
            </a:r>
            <a:r>
              <a:rPr lang="en-US" sz="2400" dirty="0"/>
              <a:t> pushing report back to </a:t>
            </a:r>
            <a:r>
              <a:rPr lang="en-US" sz="2400" dirty="0" smtClean="0"/>
              <a:t>Level 4 whenever </a:t>
            </a:r>
            <a:r>
              <a:rPr lang="en-US" sz="2400" dirty="0"/>
              <a:t>possible.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ISSUES RESOLUTION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62880"/>
              </p:ext>
            </p:extLst>
          </p:nvPr>
        </p:nvGraphicFramePr>
        <p:xfrm>
          <a:off x="519344" y="1807716"/>
          <a:ext cx="8229600" cy="3086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/>
                <a:gridCol w="2514600"/>
                <a:gridCol w="3048000"/>
                <a:gridCol w="1676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Error Number</a:t>
                      </a:r>
                      <a:endParaRPr lang="en-US" sz="1600" b="1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Error Name</a:t>
                      </a:r>
                      <a:endParaRPr lang="en-US" sz="1600" b="1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Resolution</a:t>
                      </a:r>
                      <a:r>
                        <a:rPr lang="en-US" sz="1600" b="1" baseline="0" dirty="0" smtClean="0"/>
                        <a:t> Notes</a:t>
                      </a:r>
                      <a:endParaRPr lang="en-US" sz="1600" b="1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Error Support Staff</a:t>
                      </a:r>
                      <a:endParaRPr lang="en-US" sz="1600" b="1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1020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Payroll Distribution Percentage</a:t>
                      </a:r>
                      <a:r>
                        <a:rPr lang="en-US" sz="1400" baseline="0" dirty="0" smtClean="0"/>
                        <a:t> Cannot be N</a:t>
                      </a:r>
                      <a:r>
                        <a:rPr lang="en-US" sz="1400" dirty="0" smtClean="0"/>
                        <a:t>egative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payroll correction may need to be processed.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Contact: FACET Support Team (facet@fsu.edu)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1021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Payroll distribution percentage cannot be negative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Warning for the E/KP as they are expected to enter their actual effort.  The Dept</a:t>
                      </a:r>
                      <a:r>
                        <a:rPr lang="en-US" sz="1400" baseline="0" dirty="0" smtClean="0"/>
                        <a:t> Rep</a:t>
                      </a:r>
                      <a:r>
                        <a:rPr lang="en-US" sz="1400" dirty="0" smtClean="0"/>
                        <a:t> is responsible for making any payroll correction(s) required as a result of effort entered.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Contact: FACET Support Team (facet@fsu.edu)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6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1020/1021 Error: Negative Payroll Distribution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88" y="1735172"/>
            <a:ext cx="7376604" cy="327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27610" y="3861785"/>
            <a:ext cx="2054441" cy="518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95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1939"/>
              </p:ext>
            </p:extLst>
          </p:nvPr>
        </p:nvGraphicFramePr>
        <p:xfrm>
          <a:off x="416511" y="1819921"/>
          <a:ext cx="8336872" cy="2496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512"/>
                <a:gridCol w="2933344"/>
                <a:gridCol w="2933344"/>
                <a:gridCol w="1466672"/>
              </a:tblGrid>
              <a:tr h="5568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Number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Name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r>
                        <a:rPr lang="en-US" sz="1400" baseline="0" dirty="0" smtClean="0"/>
                        <a:t> Notes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Support Staff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1115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1030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Effort</a:t>
                      </a:r>
                      <a:r>
                        <a:rPr lang="en-US" sz="1400" baseline="0" dirty="0" smtClean="0"/>
                        <a:t> not sufficient to meet Pay Distribution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warning for the E/KP since they are expected to enter their actual effort.  The FACET rep is responsible for  any payroll correction(s) required as a result of effort entered.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Contact:</a:t>
                      </a:r>
                      <a:r>
                        <a:rPr lang="en-US" sz="1400" baseline="0" dirty="0" smtClean="0"/>
                        <a:t> SRAS Dept Coordinator or FACET Support Team</a:t>
                      </a:r>
                      <a:endParaRPr lang="en-US" sz="1400" dirty="0" smtClean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5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1040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Effort entered</a:t>
                      </a:r>
                      <a:r>
                        <a:rPr lang="en-US" sz="1400" baseline="0" dirty="0" smtClean="0"/>
                        <a:t> not sufficient to cover required over the salary cap cost share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payroll correction needs to be processed to allocate OTC amount – requires cost share budget. 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SRAS Department Coordinator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7351" y="4400524"/>
            <a:ext cx="8433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Note: 1030 Error may </a:t>
            </a:r>
            <a:r>
              <a:rPr lang="en-US" sz="1600" dirty="0" smtClean="0"/>
              <a:t>occur when there is a change to a project’s </a:t>
            </a:r>
            <a:r>
              <a:rPr lang="en-US" sz="1600" dirty="0"/>
              <a:t>purpose </a:t>
            </a:r>
            <a:r>
              <a:rPr lang="en-US" sz="1600" dirty="0" smtClean="0"/>
              <a:t>code. Please contact the FACET Support Team if you believed this has occurred.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10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1030 Error: Effort Not Sufficient for Pay Distribution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27" y="1748900"/>
            <a:ext cx="7186334" cy="331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34143" y="3746377"/>
            <a:ext cx="2991775" cy="16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472194"/>
              </p:ext>
            </p:extLst>
          </p:nvPr>
        </p:nvGraphicFramePr>
        <p:xfrm>
          <a:off x="460899" y="1837678"/>
          <a:ext cx="8283606" cy="29784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101"/>
                <a:gridCol w="2454402"/>
                <a:gridCol w="3374802"/>
                <a:gridCol w="1457301"/>
              </a:tblGrid>
              <a:tr h="5598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Number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Name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r>
                        <a:rPr lang="en-US" sz="1400" baseline="0" dirty="0" smtClean="0"/>
                        <a:t> Notes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Support Staff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10421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1050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 occurs</a:t>
                      </a:r>
                      <a:r>
                        <a:rPr lang="en-US" sz="1400" baseline="0" dirty="0" smtClean="0"/>
                        <a:t> on this project prior to the project start date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</a:t>
                      </a:r>
                      <a:r>
                        <a:rPr lang="en-US" sz="1400" baseline="0" dirty="0" smtClean="0"/>
                        <a:t>  also triggered when an RDFF affects the pay period that includes the project start date.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 SR</a:t>
                      </a:r>
                      <a:r>
                        <a:rPr lang="en-US" sz="1400" baseline="0" dirty="0" smtClean="0"/>
                        <a:t>AS Department Representative or FACET Support Team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32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1060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 occurs</a:t>
                      </a:r>
                      <a:r>
                        <a:rPr lang="en-US" sz="1400" baseline="0" dirty="0" smtClean="0"/>
                        <a:t> on this project after the project end date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Error</a:t>
                      </a:r>
                      <a:r>
                        <a:rPr lang="en-US" sz="1400" baseline="0" dirty="0" smtClean="0"/>
                        <a:t>  also triggered when a personnel appointment (including RDF) affects the pay period that includes the project end date.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 SR</a:t>
                      </a:r>
                      <a:r>
                        <a:rPr lang="en-US" sz="1400" baseline="0" dirty="0" smtClean="0"/>
                        <a:t>AS Department Representative or FACET Support Team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Exempt Effort Reporting Overview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7665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Why effort reporting matters…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Satisfies Federal requirements </a:t>
            </a:r>
            <a:r>
              <a:rPr lang="en-US" sz="2400" dirty="0" smtClean="0"/>
              <a:t>(OMB Circular A-21, J. 10)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Supports that salaries charged to sponsored projects are </a:t>
            </a:r>
            <a:r>
              <a:rPr lang="en-US" b="1" dirty="0" smtClean="0"/>
              <a:t>reasonable</a:t>
            </a:r>
            <a:r>
              <a:rPr lang="en-US" dirty="0" smtClean="0"/>
              <a:t> in relation to the effort expended on the projects.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Demonstrates </a:t>
            </a:r>
            <a:r>
              <a:rPr lang="en-US" b="1" dirty="0" smtClean="0"/>
              <a:t>compliance with effort commitments</a:t>
            </a:r>
            <a:r>
              <a:rPr lang="en-US" b="1" i="1" dirty="0" smtClean="0"/>
              <a:t> </a:t>
            </a:r>
            <a:r>
              <a:rPr lang="en-US" dirty="0" smtClean="0"/>
              <a:t>made to sponsor agencies.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Demonstrates </a:t>
            </a:r>
            <a:r>
              <a:rPr lang="en-US" dirty="0"/>
              <a:t>compliance with Florida’s 12-hour law through reporting to Board of Governors </a:t>
            </a:r>
            <a:r>
              <a:rPr lang="en-US" sz="1800" dirty="0"/>
              <a:t>(s. 1012.945 Required number of classroom teaching hours for university faculty members, Florida Statutes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1050/1060 Error: Pay Occurs Before/After Project Dates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27" y="1748900"/>
            <a:ext cx="7186334" cy="331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50711" y="3755254"/>
            <a:ext cx="275207" cy="159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0101" y="3765611"/>
            <a:ext cx="275207" cy="159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1050/1060 Error: Pay Occurs Before/After Project Dates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633" y="1713390"/>
            <a:ext cx="6149775" cy="32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71348" y="2663299"/>
            <a:ext cx="4332304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32" y="1651247"/>
            <a:ext cx="6855271" cy="34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1050/1060 Error: Pay Occurs Before/After Project Dates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flipV="1">
            <a:off x="4412203" y="3444536"/>
            <a:ext cx="612560" cy="150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2149876" y="2459115"/>
            <a:ext cx="1019451" cy="170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1050/1060 Error: Pay Occurs Before/After Project Dates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831" y="1772359"/>
            <a:ext cx="6897210" cy="30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9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50587"/>
              </p:ext>
            </p:extLst>
          </p:nvPr>
        </p:nvGraphicFramePr>
        <p:xfrm>
          <a:off x="478654" y="1979720"/>
          <a:ext cx="8283606" cy="1601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101"/>
                <a:gridCol w="2454402"/>
                <a:gridCol w="3374802"/>
                <a:gridCol w="1457301"/>
              </a:tblGrid>
              <a:tr h="5598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Number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Name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r>
                        <a:rPr lang="en-US" sz="1400" baseline="0" dirty="0" smtClean="0"/>
                        <a:t> Notes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 Support Staff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1042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1120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Effort entered</a:t>
                      </a:r>
                      <a:r>
                        <a:rPr lang="en-US" sz="1600" baseline="0" dirty="0" smtClean="0"/>
                        <a:t> is less than commitment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Contact SRAS to correct</a:t>
                      </a:r>
                      <a:r>
                        <a:rPr lang="en-US" sz="1600" baseline="0" dirty="0" smtClean="0"/>
                        <a:t>/adjust commitment in future periods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SR: </a:t>
                      </a:r>
                      <a:r>
                        <a:rPr lang="en-US" sz="1600" dirty="0" err="1" smtClean="0"/>
                        <a:t>Kaytee</a:t>
                      </a:r>
                      <a:r>
                        <a:rPr lang="en-US" sz="1600" dirty="0" smtClean="0"/>
                        <a:t> Fletcher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1120 Error: Effort Entered is Less Than Commitment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4956" y="1732340"/>
            <a:ext cx="8229600" cy="32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0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Issue Resolution Contacts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1538" y="1833047"/>
            <a:ext cx="8194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General FACET </a:t>
            </a:r>
            <a:r>
              <a:rPr lang="en-US" sz="2400" dirty="0" smtClean="0"/>
              <a:t>Questions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Department Representative </a:t>
            </a:r>
            <a:r>
              <a:rPr lang="en-US" sz="2400" dirty="0" smtClean="0"/>
              <a:t>(recommended starting point for staff/faculty)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FACET Support Team </a:t>
            </a:r>
            <a:r>
              <a:rPr lang="en-US" sz="2400" dirty="0" smtClean="0"/>
              <a:t>(</a:t>
            </a:r>
            <a:r>
              <a:rPr lang="en-US" sz="2400" u="sng" dirty="0">
                <a:hlinkClick r:id="rId4"/>
              </a:rPr>
              <a:t>facet@fsu.edu</a:t>
            </a:r>
            <a:r>
              <a:rPr lang="en-US" sz="2400" dirty="0"/>
              <a:t>)</a:t>
            </a:r>
          </a:p>
          <a:p>
            <a:r>
              <a:rPr lang="en-US" sz="2400" dirty="0"/>
              <a:t>Sponsored Research </a:t>
            </a:r>
            <a:r>
              <a:rPr lang="en-US" sz="2400" dirty="0" smtClean="0"/>
              <a:t>Questions (Commitments, Sponsored Funds, etc.)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Your SRA Coordinator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Commitment Issues: </a:t>
            </a:r>
            <a:r>
              <a:rPr lang="en-US" sz="2400" dirty="0" err="1" smtClean="0"/>
              <a:t>Kaytee</a:t>
            </a:r>
            <a:r>
              <a:rPr lang="en-US" sz="2400" dirty="0" smtClean="0"/>
              <a:t> </a:t>
            </a:r>
            <a:r>
              <a:rPr lang="en-US" sz="2400" dirty="0"/>
              <a:t>Fletcher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5"/>
              </a:rPr>
              <a:t>kfletcher@fsu.edu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8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10207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Additional Contacts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51021"/>
              </p:ext>
            </p:extLst>
          </p:nvPr>
        </p:nvGraphicFramePr>
        <p:xfrm>
          <a:off x="703556" y="1216425"/>
          <a:ext cx="7772400" cy="298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408"/>
                <a:gridCol w="1588203"/>
                <a:gridCol w="2919789"/>
              </a:tblGrid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Institutional Research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Phone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FACET Support Team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facet@fsu.edu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Rick Burnette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644-1532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rburnette@admin.fsu.edu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Matthew Earhart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644-0398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mearhart@admin.fsu.edu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Mev Verzaal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645-0285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mverzaal@admin.fsu.edu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Sponsored Research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Administration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Phone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rgbClr val="571E1D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Diana Key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644-8648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dkey@admin.fsu.edu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Kaytee Fletcher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645-1947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kfletcher@admin.fsu.edu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7" marR="62277" marT="31138" marB="3113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OMB Circular A-21</a:t>
            </a:r>
          </a:p>
          <a:p>
            <a:pPr lvl="1"/>
            <a:r>
              <a:rPr lang="en-US" dirty="0" smtClean="0">
                <a:hlinkClick r:id="rId2"/>
              </a:rPr>
              <a:t>http://www.whitehouse.gov/omb/circulars_a021_2004/</a:t>
            </a:r>
            <a:endParaRPr lang="en-US" dirty="0" smtClean="0"/>
          </a:p>
          <a:p>
            <a:r>
              <a:rPr lang="en-US" dirty="0" smtClean="0"/>
              <a:t>FSU Effort Commitment Policy</a:t>
            </a:r>
          </a:p>
          <a:p>
            <a:pPr lvl="1"/>
            <a:r>
              <a:rPr lang="en-US" dirty="0" smtClean="0">
                <a:hlinkClick r:id="rId3"/>
              </a:rPr>
              <a:t>http://www.research.fsu.edu/contractsgrants/documents/effcomm.pdf</a:t>
            </a:r>
            <a:endParaRPr lang="en-US" dirty="0" smtClean="0"/>
          </a:p>
          <a:p>
            <a:r>
              <a:rPr lang="en-US" dirty="0" smtClean="0"/>
              <a:t>Effort Commitments During No-Cost Extension Periods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http://www.research.fsu.edu/contractsgrants/documents/effort_nocost.pdf</a:t>
            </a:r>
            <a:endParaRPr lang="en-US" dirty="0" smtClean="0"/>
          </a:p>
          <a:p>
            <a:r>
              <a:rPr lang="en-US" dirty="0" smtClean="0"/>
              <a:t>Effort Commitment Data Entry in FACET</a:t>
            </a:r>
          </a:p>
          <a:p>
            <a:pPr lvl="1"/>
            <a:r>
              <a:rPr lang="en-US" dirty="0" smtClean="0">
                <a:hlinkClick r:id="rId5"/>
              </a:rPr>
              <a:t>http://www.research.fsu.edu/contractsgrants/documents/effentry.pdf</a:t>
            </a:r>
            <a:endParaRPr lang="en-US" dirty="0" smtClean="0"/>
          </a:p>
          <a:p>
            <a:r>
              <a:rPr lang="en-US" dirty="0" smtClean="0"/>
              <a:t>FSU Cost Sharing Policy</a:t>
            </a:r>
          </a:p>
          <a:p>
            <a:pPr lvl="1"/>
            <a:r>
              <a:rPr lang="en-US" dirty="0" smtClean="0">
                <a:hlinkClick r:id="rId6"/>
              </a:rPr>
              <a:t>http://www.research.fsu.edu/contractsgrants/costsharing.html</a:t>
            </a:r>
            <a:endParaRPr lang="en-US" dirty="0" smtClean="0"/>
          </a:p>
          <a:p>
            <a:r>
              <a:rPr lang="en-US" dirty="0" smtClean="0"/>
              <a:t>FSU Campus Cost Sharing Procedures</a:t>
            </a:r>
          </a:p>
          <a:p>
            <a:pPr lvl="1"/>
            <a:r>
              <a:rPr lang="en-US" dirty="0" smtClean="0">
                <a:hlinkClick r:id="rId7"/>
              </a:rPr>
              <a:t>http://www.research.fsu.edu/contractsgrants/documents/csprocedures.pdf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key\Local Settings\Temporary Internet Files\Content.IE5\ZYP78DN5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90550"/>
            <a:ext cx="1622066" cy="393430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Exempt Effort Reporting Overview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766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000" b="1" dirty="0" smtClean="0"/>
              <a:t>Why effort reporting matters…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Consequences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Institutional Sanctions: fines and penalties; debarment from participating in federally-funded research</a:t>
            </a:r>
            <a:r>
              <a:rPr lang="en-US" dirty="0" smtClean="0"/>
              <a:t>.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Individual Sanctions: civil and/or criminal sanctions (fines and imprisonment); debarment from participating in federally-funded research.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809750"/>
            <a:ext cx="7772400" cy="1600200"/>
          </a:xfrm>
        </p:spPr>
        <p:txBody>
          <a:bodyPr>
            <a:normAutofit/>
          </a:bodyPr>
          <a:lstStyle/>
          <a:p>
            <a:r>
              <a:rPr lang="en-US" cap="all" dirty="0" smtClean="0"/>
              <a:t>FACET NON-Exempt </a:t>
            </a:r>
            <a:br>
              <a:rPr lang="en-US" cap="all" dirty="0" smtClean="0"/>
            </a:br>
            <a:r>
              <a:rPr lang="en-US" cap="all" dirty="0" smtClean="0"/>
              <a:t>Effort </a:t>
            </a:r>
            <a:r>
              <a:rPr lang="en-US" cap="all" dirty="0"/>
              <a:t>Reporting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Non-Exempt Effort Reporting Overview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76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Differences between Exempt and Non-Exempt certification?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Reporting </a:t>
            </a:r>
            <a:r>
              <a:rPr lang="en-US" sz="2600" dirty="0" smtClean="0"/>
              <a:t>effort hours instead of percentages</a:t>
            </a:r>
          </a:p>
          <a:p>
            <a:pPr lvl="2"/>
            <a:r>
              <a:rPr lang="en-US" sz="2000" dirty="0"/>
              <a:t>1 hour tolerance on NX </a:t>
            </a:r>
            <a:r>
              <a:rPr lang="en-US" sz="2000" dirty="0" smtClean="0"/>
              <a:t>reports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Reports are certified monthly</a:t>
            </a:r>
          </a:p>
          <a:p>
            <a:pPr lvl="2"/>
            <a:r>
              <a:rPr lang="en-US" sz="2200" dirty="0" smtClean="0"/>
              <a:t>Reports </a:t>
            </a:r>
            <a:r>
              <a:rPr lang="en-US" sz="2200" dirty="0"/>
              <a:t>rely on timely timesheet </a:t>
            </a:r>
            <a:r>
              <a:rPr lang="en-US" sz="2200" dirty="0" smtClean="0"/>
              <a:t>submissions</a:t>
            </a:r>
          </a:p>
          <a:p>
            <a:pPr lvl="2"/>
            <a:r>
              <a:rPr lang="en-US" sz="2200" dirty="0" smtClean="0"/>
              <a:t>Hours are based on pay periods, not calendar month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Inputs from Campus Systems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9209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"/>
            <a:ext cx="8229600" cy="7084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FACET NX A-21 View Page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032" y="1200150"/>
            <a:ext cx="627593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809750"/>
            <a:ext cx="7772400" cy="1600200"/>
          </a:xfrm>
        </p:spPr>
        <p:txBody>
          <a:bodyPr>
            <a:normAutofit/>
          </a:bodyPr>
          <a:lstStyle/>
          <a:p>
            <a:r>
              <a:rPr lang="en-US" cap="all" dirty="0" smtClean="0"/>
              <a:t>Preparing for CERTIFICATION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Preparing for Certification Cycles</a:t>
            </a:r>
            <a:endParaRPr lang="en-US" sz="3600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056443"/>
            <a:ext cx="8534400" cy="374415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Important Considerations for NX Certification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Timeliness of certification is </a:t>
            </a:r>
            <a:r>
              <a:rPr lang="en-US" b="1" dirty="0"/>
              <a:t>extremely</a:t>
            </a:r>
            <a:r>
              <a:rPr lang="en-US" dirty="0"/>
              <a:t> important!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Non-Exempt </a:t>
            </a:r>
            <a:r>
              <a:rPr lang="en-US" dirty="0" smtClean="0"/>
              <a:t>employees </a:t>
            </a:r>
            <a:r>
              <a:rPr lang="en-US" dirty="0"/>
              <a:t>not having </a:t>
            </a:r>
            <a:r>
              <a:rPr lang="en-US" dirty="0" smtClean="0"/>
              <a:t>FSUIDs or OMNI system access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Payroll </a:t>
            </a:r>
            <a:r>
              <a:rPr lang="en-US" dirty="0"/>
              <a:t>corrections effecting prior reporting </a:t>
            </a:r>
            <a:r>
              <a:rPr lang="en-US" dirty="0" smtClean="0"/>
              <a:t>periods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One Time Pays not allowed on NX appointments (1022 Errors)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Preparing for Certification Cycles</a:t>
            </a:r>
            <a:endParaRPr lang="en-US" sz="3600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7665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11200" b="1" dirty="0" smtClean="0"/>
              <a:t>Important Considerations for NX Certification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10400" dirty="0" smtClean="0">
                <a:cs typeface="Arial" pitchFamily="34" charset="0"/>
              </a:rPr>
              <a:t>Timesheets 90 days past due (per HR deadlines) will require cost transfers to add charges to sponsored projects</a:t>
            </a:r>
          </a:p>
          <a:p>
            <a:pPr lvl="1">
              <a:buFont typeface="Arial" pitchFamily="34" charset="0"/>
              <a:buChar char="•"/>
            </a:pPr>
            <a:r>
              <a:rPr lang="en-US" sz="10400" dirty="0" smtClean="0">
                <a:cs typeface="Arial" pitchFamily="34" charset="0"/>
              </a:rPr>
              <a:t>Multiple </a:t>
            </a:r>
            <a:r>
              <a:rPr lang="en-US" sz="10400" dirty="0">
                <a:cs typeface="Arial" pitchFamily="34" charset="0"/>
              </a:rPr>
              <a:t>jobs in different </a:t>
            </a:r>
            <a:r>
              <a:rPr lang="en-US" sz="10400" dirty="0" smtClean="0">
                <a:cs typeface="Arial" pitchFamily="34" charset="0"/>
              </a:rPr>
              <a:t>departments will require representatives to coordinate efforts</a:t>
            </a:r>
            <a:endParaRPr lang="en-US" sz="10400" dirty="0"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400" dirty="0" smtClean="0">
                <a:cs typeface="Arial" pitchFamily="34" charset="0"/>
              </a:rPr>
              <a:t>Certification non-compliance will require sponsored project charges to be move to another funding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10400" dirty="0" smtClean="0">
                <a:cs typeface="Arial" pitchFamily="34" charset="0"/>
              </a:rPr>
              <a:t>Please be proactive about supervisor changes, transfers, and separations. </a:t>
            </a:r>
            <a:endParaRPr lang="en-US" sz="10400" dirty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Certification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b="1" dirty="0" smtClean="0"/>
              <a:t>FACET NON-EXEMPT TIMELINE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FACET Non-Exempt </a:t>
            </a:r>
            <a:r>
              <a:rPr lang="en-US" sz="2400" dirty="0" smtClean="0"/>
              <a:t>is </a:t>
            </a:r>
            <a:r>
              <a:rPr lang="en-US" sz="2400" dirty="0"/>
              <a:t>available for department certification </a:t>
            </a:r>
            <a:r>
              <a:rPr lang="en-US" sz="2400" b="1" dirty="0"/>
              <a:t>28 </a:t>
            </a:r>
            <a:r>
              <a:rPr lang="en-US" sz="2400" b="1" dirty="0" smtClean="0"/>
              <a:t>days </a:t>
            </a:r>
            <a:r>
              <a:rPr lang="en-US" sz="2400" dirty="0" smtClean="0"/>
              <a:t>after the last pay period on the report. Opening will be announced prior to start date via FACET mailing list.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Deadline for completion (Level 6) is </a:t>
            </a:r>
            <a:r>
              <a:rPr lang="en-US" sz="2400" b="1" dirty="0" smtClean="0"/>
              <a:t>14 days </a:t>
            </a:r>
            <a:r>
              <a:rPr lang="en-US" sz="2400" dirty="0" smtClean="0"/>
              <a:t>after NX period opens to campus.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Preparing for Certification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FACET Department Team</a:t>
            </a:r>
            <a:endParaRPr lang="en-US" sz="2800" dirty="0" smtClean="0"/>
          </a:p>
          <a:p>
            <a:r>
              <a:rPr lang="en-US" sz="2800" dirty="0" smtClean="0"/>
              <a:t>FACET Non-Exempt Rep.</a:t>
            </a:r>
          </a:p>
          <a:p>
            <a:r>
              <a:rPr lang="en-US" sz="2800" dirty="0" smtClean="0"/>
              <a:t>Time/Labor Rep.</a:t>
            </a:r>
          </a:p>
          <a:p>
            <a:r>
              <a:rPr lang="en-US" sz="2800" dirty="0" smtClean="0"/>
              <a:t>Grants Compliance Rep.</a:t>
            </a:r>
          </a:p>
          <a:p>
            <a:r>
              <a:rPr lang="en-US" sz="2800" dirty="0" smtClean="0"/>
              <a:t>HR/Appointment Rep.</a:t>
            </a:r>
          </a:p>
        </p:txBody>
      </p:sp>
      <p:pic>
        <p:nvPicPr>
          <p:cNvPr id="1027" name="Picture 3" descr="C:\Documents and Settings\jmb3038\Local Settings\Temporary Internet Files\Content.IE5\2MGGEAFN\MC9000560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157" y="1283748"/>
            <a:ext cx="2895600" cy="3352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038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>Effort Certification </a:t>
            </a:r>
            <a:br>
              <a:rPr lang="en-US" cap="all" dirty="0" smtClean="0"/>
            </a:br>
            <a:r>
              <a:rPr lang="en-US" cap="all" dirty="0" smtClean="0"/>
              <a:t>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Inputs from Campus Systems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23960"/>
              </p:ext>
            </p:extLst>
          </p:nvPr>
        </p:nvGraphicFramePr>
        <p:xfrm>
          <a:off x="304800" y="97155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ＭＳ Ｐゴシック" charset="-128"/>
              </a:rPr>
              <a:t>FACET </a:t>
            </a:r>
            <a:r>
              <a:rPr lang="en-US" sz="3600" dirty="0" smtClean="0">
                <a:ea typeface="ＭＳ Ｐゴシック" charset="-128"/>
              </a:rPr>
              <a:t>Non-Exempt </a:t>
            </a:r>
            <a:r>
              <a:rPr lang="en-US" sz="3600" dirty="0">
                <a:ea typeface="ＭＳ Ｐゴシック" charset="-128"/>
              </a:rPr>
              <a:t>Certification Process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49943"/>
              </p:ext>
            </p:extLst>
          </p:nvPr>
        </p:nvGraphicFramePr>
        <p:xfrm>
          <a:off x="304800" y="1257301"/>
          <a:ext cx="8610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FACET Non-Exempt Workflow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784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>
            <a:off x="4953000" y="3771900"/>
            <a:ext cx="762000" cy="457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971800"/>
            <a:ext cx="1676400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 flipH="1" flipV="1">
            <a:off x="6943725" y="3514725"/>
            <a:ext cx="514350" cy="685800"/>
          </a:xfrm>
          <a:prstGeom prst="bentConnector3">
            <a:avLst>
              <a:gd name="adj1" fmla="val -48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ISSUES RESOLUTION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476612"/>
              </p:ext>
            </p:extLst>
          </p:nvPr>
        </p:nvGraphicFramePr>
        <p:xfrm>
          <a:off x="541537" y="1793288"/>
          <a:ext cx="8194091" cy="305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153"/>
                <a:gridCol w="2937613"/>
                <a:gridCol w="3903325"/>
              </a:tblGrid>
              <a:tr h="6076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Number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Message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Resolution Notes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812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1022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 paid on funding source with no hours associated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payroll</a:t>
                      </a:r>
                      <a:r>
                        <a:rPr lang="en-US" sz="1600" baseline="0" dirty="0" smtClean="0"/>
                        <a:t> records to determine if this error is due to a One-time pay transaction.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812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1031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Effort Hours entered are not sufficient to cover funded hours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Entered</a:t>
                      </a:r>
                      <a:r>
                        <a:rPr lang="en-US" sz="1600" baseline="0" dirty="0" smtClean="0"/>
                        <a:t> effort must cover the funded hours.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812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1032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Effort Hours entered exceed funded hours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payroll</a:t>
                      </a:r>
                      <a:r>
                        <a:rPr lang="en-US" sz="1600" baseline="0" dirty="0" smtClean="0"/>
                        <a:t> records and timesheets to determine if a timesheet has not been processed.</a:t>
                      </a:r>
                      <a:endParaRPr lang="en-US" sz="16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charset="-128"/>
              </a:rPr>
              <a:t>Issues Resolution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8" y="1136341"/>
            <a:ext cx="8229600" cy="373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Common FACET Error Numbers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08" y="1154097"/>
            <a:ext cx="602699" cy="48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064417"/>
              </p:ext>
            </p:extLst>
          </p:nvPr>
        </p:nvGraphicFramePr>
        <p:xfrm>
          <a:off x="541537" y="1793288"/>
          <a:ext cx="8194091" cy="224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153"/>
                <a:gridCol w="2937613"/>
                <a:gridCol w="3903325"/>
              </a:tblGrid>
              <a:tr h="6076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Number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 Message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Resolution Notes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571E1D"/>
                    </a:solidFill>
                  </a:tcPr>
                </a:tc>
              </a:tr>
              <a:tr h="8128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1140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project is not 'sponsored’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Enter effort</a:t>
                      </a:r>
                      <a:r>
                        <a:rPr lang="en-US" sz="1800" baseline="0" dirty="0" smtClean="0"/>
                        <a:t> in</a:t>
                      </a:r>
                      <a:r>
                        <a:rPr lang="en-US" sz="1800" dirty="0" smtClean="0"/>
                        <a:t> the 'Other Non-Sponsored Activities' Section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8128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1180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Effort must be entered as whole numbers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Enter effort</a:t>
                      </a:r>
                      <a:r>
                        <a:rPr lang="en-US" sz="1800" baseline="0" dirty="0" smtClean="0"/>
                        <a:t> in whole numbers.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1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key\Local Settings\Temporary Internet Files\Content.IE5\ZYP78DN5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90550"/>
            <a:ext cx="1622066" cy="393430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8484"/>
            <a:ext cx="6862762" cy="404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FACET Effort Certification Report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59946" y="3311371"/>
            <a:ext cx="631054" cy="183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6748" y="1962149"/>
            <a:ext cx="1376362" cy="2224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889834"/>
            <a:ext cx="1752600" cy="304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1988" y="3018407"/>
            <a:ext cx="1296139" cy="2485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5273" y="3037642"/>
            <a:ext cx="699856" cy="2470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83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275210" y="186431"/>
            <a:ext cx="8478174" cy="87768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Trebuchet MS" pitchFamily="34" charset="0"/>
              </a:rPr>
              <a:t> </a:t>
            </a:r>
            <a:r>
              <a:rPr lang="en-US" sz="3600" dirty="0">
                <a:ea typeface="ＭＳ Ｐゴシック" charset="-128"/>
              </a:rPr>
              <a:t>FACET Exempt Certification Process</a:t>
            </a:r>
            <a:endParaRPr lang="en-US" sz="3600" dirty="0" smtClean="0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2863" y="1359948"/>
            <a:ext cx="763434" cy="514350"/>
          </a:xfrm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876" y="2393720"/>
            <a:ext cx="746465" cy="5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8282" y="1349404"/>
            <a:ext cx="66035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/>
              <a:t>Information Message</a:t>
            </a:r>
          </a:p>
          <a:p>
            <a:pPr eaLnBrk="0" hangingPunct="0">
              <a:defRPr/>
            </a:pPr>
            <a:endParaRPr lang="en-US" sz="2800" b="1" dirty="0">
              <a:latin typeface="Trebuchet MS" pitchFamily="34" charset="0"/>
            </a:endParaRPr>
          </a:p>
          <a:p>
            <a:pPr eaLnBrk="0" hangingPunct="0">
              <a:defRPr/>
            </a:pPr>
            <a:r>
              <a:rPr lang="en-US" sz="2800" dirty="0" smtClean="0"/>
              <a:t>Warning Message - allows </a:t>
            </a:r>
            <a:r>
              <a:rPr lang="en-US" sz="2800" dirty="0"/>
              <a:t>move to next level</a:t>
            </a:r>
          </a:p>
          <a:p>
            <a:pPr eaLnBrk="0" hangingPunct="0">
              <a:defRPr/>
            </a:pPr>
            <a:endParaRPr lang="en-US" sz="2800" dirty="0" smtClean="0"/>
          </a:p>
          <a:p>
            <a:pPr eaLnBrk="0" hangingPunct="0">
              <a:defRPr/>
            </a:pPr>
            <a:r>
              <a:rPr lang="en-US" sz="2800" dirty="0" smtClean="0"/>
              <a:t>Error Message - needs resolution prior to allowing move to next level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7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40" y="3700238"/>
            <a:ext cx="742828" cy="5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4D2A31DCA6B46B5DF8260BF398295" ma:contentTypeVersion="0" ma:contentTypeDescription="Create a new document." ma:contentTypeScope="" ma:versionID="2f92fc54586156082d0e498bc0a560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53D085C-B110-4F05-9EF9-B45BE3DF83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E5603-3782-4C37-9A48-5166987B0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5C55CC8-33C0-49A0-A197-57AE516CF6D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19347</TotalTime>
  <Words>3060</Words>
  <Application>Microsoft Office PowerPoint</Application>
  <PresentationFormat>On-screen Show (16:9)</PresentationFormat>
  <Paragraphs>507</Paragraphs>
  <Slides>75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ＭＳ Ｐゴシック</vt:lpstr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FACET Faculty Assignments Commitments &amp; Effort Certification Tracking</vt:lpstr>
      <vt:lpstr>Contents</vt:lpstr>
      <vt:lpstr> FACET Exempt Effort Reporting  overview </vt:lpstr>
      <vt:lpstr>Exempt Effort Reporting Overview</vt:lpstr>
      <vt:lpstr>Exempt Effort Reporting Overview</vt:lpstr>
      <vt:lpstr>Exempt Effort Reporting Overview</vt:lpstr>
      <vt:lpstr>Inputs from Campus Systems</vt:lpstr>
      <vt:lpstr>FACET Effort Certification Report</vt:lpstr>
      <vt:lpstr> FACET Exempt Certification Process</vt:lpstr>
      <vt:lpstr>FACET Effort Certification Report</vt:lpstr>
      <vt:lpstr>FACET Effort Certification Report</vt:lpstr>
      <vt:lpstr>A-21 View</vt:lpstr>
      <vt:lpstr>Preparing for CERTIFICATION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Preparing for Certification Cycles</vt:lpstr>
      <vt:lpstr>Effort Certification 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FACET Exempt Certification Process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Issues Resolution</vt:lpstr>
      <vt:lpstr>Issue Resolution</vt:lpstr>
      <vt:lpstr>Issues Resolution</vt:lpstr>
      <vt:lpstr>Additional Contacts</vt:lpstr>
      <vt:lpstr>References</vt:lpstr>
      <vt:lpstr>PowerPoint Presentation</vt:lpstr>
      <vt:lpstr>FACET NON-Exempt  Effort Reporting OVERVIEW</vt:lpstr>
      <vt:lpstr>Non-Exempt Effort Reporting Overview</vt:lpstr>
      <vt:lpstr>Inputs from Campus Systems</vt:lpstr>
      <vt:lpstr>FACET NX A-21 View Page</vt:lpstr>
      <vt:lpstr>Preparing for CERTIFICATION</vt:lpstr>
      <vt:lpstr>Preparing for Certification Cycles</vt:lpstr>
      <vt:lpstr>Preparing for Certification Cycles</vt:lpstr>
      <vt:lpstr>Preparing for Certification Cycles</vt:lpstr>
      <vt:lpstr>Preparing for Certification Cycles</vt:lpstr>
      <vt:lpstr>Effort Certification  PROCESS</vt:lpstr>
      <vt:lpstr>FACET Non-Exempt Certification Process</vt:lpstr>
      <vt:lpstr>FACET Non-Exempt Workflow</vt:lpstr>
      <vt:lpstr>ISSUES RESOLUTION</vt:lpstr>
      <vt:lpstr>Issues Resolution</vt:lpstr>
      <vt:lpstr>Issues Resolution</vt:lpstr>
      <vt:lpstr>PowerPoint Presentation</vt:lpstr>
    </vt:vector>
  </TitlesOfParts>
  <Company>FSU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ASPNET</dc:creator>
  <cp:lastModifiedBy>Earhart, Matthew</cp:lastModifiedBy>
  <cp:revision>408</cp:revision>
  <cp:lastPrinted>2011-09-27T12:43:50Z</cp:lastPrinted>
  <dcterms:created xsi:type="dcterms:W3CDTF">2010-03-30T20:12:39Z</dcterms:created>
  <dcterms:modified xsi:type="dcterms:W3CDTF">2016-03-08T14:23:52Z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0x010100EC84D2A31DCA6B46B5DF8260BF398295</vt:lpwstr>
  </property>
</Properties>
</file>